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50E6D-1C53-4C1D-BA02-78C6FD5A82D0}" type="doc">
      <dgm:prSet loTypeId="urn:microsoft.com/office/officeart/2005/8/layout/target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D2380B9-2099-4183-A613-7D0C474442A8}">
      <dgm:prSet/>
      <dgm:spPr/>
      <dgm:t>
        <a:bodyPr/>
        <a:lstStyle/>
        <a:p>
          <a:pPr rtl="0"/>
          <a:r>
            <a:rPr lang="en-US" dirty="0" smtClean="0"/>
            <a:t>Status’ are often ranked in society</a:t>
          </a:r>
          <a:endParaRPr lang="en-US" dirty="0"/>
        </a:p>
      </dgm:t>
    </dgm:pt>
    <dgm:pt modelId="{83C38DC7-34CD-492B-A41F-7AD3CBC4C2AB}" type="parTrans" cxnId="{E136BF2A-DB53-49A9-8EE7-00631C388743}">
      <dgm:prSet/>
      <dgm:spPr/>
      <dgm:t>
        <a:bodyPr/>
        <a:lstStyle/>
        <a:p>
          <a:endParaRPr lang="en-US"/>
        </a:p>
      </dgm:t>
    </dgm:pt>
    <dgm:pt modelId="{BFD76C21-C2C1-4BE3-B8AC-B3C41B4466AC}" type="sibTrans" cxnId="{E136BF2A-DB53-49A9-8EE7-00631C388743}">
      <dgm:prSet/>
      <dgm:spPr/>
      <dgm:t>
        <a:bodyPr/>
        <a:lstStyle/>
        <a:p>
          <a:endParaRPr lang="en-US"/>
        </a:p>
      </dgm:t>
    </dgm:pt>
    <dgm:pt modelId="{623EDB50-AE53-4B0C-B85E-55522951AA2E}">
      <dgm:prSet/>
      <dgm:spPr/>
      <dgm:t>
        <a:bodyPr/>
        <a:lstStyle/>
        <a:p>
          <a:pPr rtl="0"/>
          <a:r>
            <a:rPr lang="en-US" dirty="0" smtClean="0"/>
            <a:t>This has an effect on social structure and order.</a:t>
          </a:r>
          <a:endParaRPr lang="en-US" dirty="0"/>
        </a:p>
      </dgm:t>
    </dgm:pt>
    <dgm:pt modelId="{DBE916BC-525F-42C5-A2E6-21685C8D7E39}" type="parTrans" cxnId="{8671FAAE-F807-4D7F-AD48-D666E2F5F65A}">
      <dgm:prSet/>
      <dgm:spPr/>
      <dgm:t>
        <a:bodyPr/>
        <a:lstStyle/>
        <a:p>
          <a:endParaRPr lang="en-US"/>
        </a:p>
      </dgm:t>
    </dgm:pt>
    <dgm:pt modelId="{62328925-8AB3-40FE-A7E4-FD67E56E82D5}" type="sibTrans" cxnId="{8671FAAE-F807-4D7F-AD48-D666E2F5F65A}">
      <dgm:prSet/>
      <dgm:spPr/>
      <dgm:t>
        <a:bodyPr/>
        <a:lstStyle/>
        <a:p>
          <a:endParaRPr lang="en-US"/>
        </a:p>
      </dgm:t>
    </dgm:pt>
    <dgm:pt modelId="{FB5BFCBD-4E77-4AB6-8CA2-8941EAC628EC}">
      <dgm:prSet/>
      <dgm:spPr/>
      <dgm:t>
        <a:bodyPr/>
        <a:lstStyle/>
        <a:p>
          <a:pPr rtl="0"/>
          <a:r>
            <a:rPr lang="en-US" dirty="0" smtClean="0"/>
            <a:t>Started the beginning of social classes…</a:t>
          </a:r>
          <a:endParaRPr lang="en-US" dirty="0"/>
        </a:p>
      </dgm:t>
    </dgm:pt>
    <dgm:pt modelId="{CC2A7E70-B20B-4C79-8BF5-6A21A1C40498}" type="parTrans" cxnId="{7C60B853-3D8F-4F6F-8C22-97661D7DB2FC}">
      <dgm:prSet/>
      <dgm:spPr/>
      <dgm:t>
        <a:bodyPr/>
        <a:lstStyle/>
        <a:p>
          <a:endParaRPr lang="en-US"/>
        </a:p>
      </dgm:t>
    </dgm:pt>
    <dgm:pt modelId="{6916960F-68CF-42CA-8522-6E06213EA0D6}" type="sibTrans" cxnId="{7C60B853-3D8F-4F6F-8C22-97661D7DB2FC}">
      <dgm:prSet/>
      <dgm:spPr/>
      <dgm:t>
        <a:bodyPr/>
        <a:lstStyle/>
        <a:p>
          <a:endParaRPr lang="en-US"/>
        </a:p>
      </dgm:t>
    </dgm:pt>
    <dgm:pt modelId="{5019F744-F069-41B2-97AE-54A5F218BF32}">
      <dgm:prSet/>
      <dgm:spPr/>
      <dgm:t>
        <a:bodyPr/>
        <a:lstStyle/>
        <a:p>
          <a:pPr rtl="0"/>
          <a:r>
            <a:rPr lang="en-US" dirty="0" smtClean="0"/>
            <a:t>This was the </a:t>
          </a:r>
          <a:r>
            <a:rPr lang="en-US" i="1" dirty="0" smtClean="0"/>
            <a:t>conflict</a:t>
          </a:r>
          <a:r>
            <a:rPr lang="en-US" dirty="0" smtClean="0"/>
            <a:t> from the Conflict Theory that Marx disliked. </a:t>
          </a:r>
          <a:endParaRPr lang="en-US" dirty="0"/>
        </a:p>
      </dgm:t>
    </dgm:pt>
    <dgm:pt modelId="{9692905C-3FD3-462D-9B32-47EA056A77A6}" type="parTrans" cxnId="{C2486FCE-05E0-4E96-9E30-2A7DDD39EE0C}">
      <dgm:prSet/>
      <dgm:spPr/>
      <dgm:t>
        <a:bodyPr/>
        <a:lstStyle/>
        <a:p>
          <a:endParaRPr lang="en-US"/>
        </a:p>
      </dgm:t>
    </dgm:pt>
    <dgm:pt modelId="{FD219163-6CAD-44B6-A897-E7331514F939}" type="sibTrans" cxnId="{C2486FCE-05E0-4E96-9E30-2A7DDD39EE0C}">
      <dgm:prSet/>
      <dgm:spPr/>
      <dgm:t>
        <a:bodyPr/>
        <a:lstStyle/>
        <a:p>
          <a:endParaRPr lang="en-US"/>
        </a:p>
      </dgm:t>
    </dgm:pt>
    <dgm:pt modelId="{385CCEE1-0DF7-4F1C-B88F-1121BAB992C7}" type="pres">
      <dgm:prSet presAssocID="{90250E6D-1C53-4C1D-BA02-78C6FD5A82D0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5F820660-02DF-4FA3-A2FD-8569BFBCA738}" type="pres">
      <dgm:prSet presAssocID="{90250E6D-1C53-4C1D-BA02-78C6FD5A82D0}" presName="outerBox" presStyleCnt="0"/>
      <dgm:spPr/>
    </dgm:pt>
    <dgm:pt modelId="{370726FE-CDCD-4172-98A2-23B5417D89E9}" type="pres">
      <dgm:prSet presAssocID="{90250E6D-1C53-4C1D-BA02-78C6FD5A82D0}" presName="outerBoxParent" presStyleLbl="node1" presStyleIdx="0" presStyleCnt="3"/>
      <dgm:spPr/>
    </dgm:pt>
    <dgm:pt modelId="{FAF1B945-ADC7-4234-9362-4C0543853384}" type="pres">
      <dgm:prSet presAssocID="{90250E6D-1C53-4C1D-BA02-78C6FD5A82D0}" presName="outerBoxChildren" presStyleCnt="0"/>
      <dgm:spPr/>
    </dgm:pt>
    <dgm:pt modelId="{E2D37CD8-9C2F-45C1-82E4-A9AD07E2A310}" type="pres">
      <dgm:prSet presAssocID="{90250E6D-1C53-4C1D-BA02-78C6FD5A82D0}" presName="middleBox" presStyleCnt="0"/>
      <dgm:spPr/>
    </dgm:pt>
    <dgm:pt modelId="{75420163-A3C4-4442-B8F6-65559C7D4A8D}" type="pres">
      <dgm:prSet presAssocID="{90250E6D-1C53-4C1D-BA02-78C6FD5A82D0}" presName="middleBoxParent" presStyleLbl="node1" presStyleIdx="1" presStyleCnt="3"/>
      <dgm:spPr/>
    </dgm:pt>
    <dgm:pt modelId="{DE9F42D1-6DEF-4BB2-A082-65C786E3F3C6}" type="pres">
      <dgm:prSet presAssocID="{90250E6D-1C53-4C1D-BA02-78C6FD5A82D0}" presName="middleBoxChildren" presStyleCnt="0"/>
      <dgm:spPr/>
    </dgm:pt>
    <dgm:pt modelId="{BEFD65F5-F384-41F6-B577-CC3346273291}" type="pres">
      <dgm:prSet presAssocID="{90250E6D-1C53-4C1D-BA02-78C6FD5A82D0}" presName="centerBox" presStyleCnt="0"/>
      <dgm:spPr/>
    </dgm:pt>
    <dgm:pt modelId="{5AC6D7EC-1721-4E15-9705-E1DB36111371}" type="pres">
      <dgm:prSet presAssocID="{90250E6D-1C53-4C1D-BA02-78C6FD5A82D0}" presName="centerBoxParent" presStyleLbl="node1" presStyleIdx="2" presStyleCnt="3"/>
      <dgm:spPr/>
    </dgm:pt>
    <dgm:pt modelId="{AA6021AE-9DC9-49E6-B514-00D3817A6BF1}" type="pres">
      <dgm:prSet presAssocID="{90250E6D-1C53-4C1D-BA02-78C6FD5A82D0}" presName="centerBoxChildren" presStyleCnt="0"/>
      <dgm:spPr/>
    </dgm:pt>
    <dgm:pt modelId="{4DC2E2CD-AB1F-456B-9ED9-ED1938B9298E}" type="pres">
      <dgm:prSet presAssocID="{5019F744-F069-41B2-97AE-54A5F218BF32}" presName="cChild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36BF2A-DB53-49A9-8EE7-00631C388743}" srcId="{90250E6D-1C53-4C1D-BA02-78C6FD5A82D0}" destId="{BD2380B9-2099-4183-A613-7D0C474442A8}" srcOrd="0" destOrd="0" parTransId="{83C38DC7-34CD-492B-A41F-7AD3CBC4C2AB}" sibTransId="{BFD76C21-C2C1-4BE3-B8AC-B3C41B4466AC}"/>
    <dgm:cxn modelId="{1A8DE6F0-BE41-4DD1-B1A6-6A8A5265E534}" type="presOf" srcId="{623EDB50-AE53-4B0C-B85E-55522951AA2E}" destId="{75420163-A3C4-4442-B8F6-65559C7D4A8D}" srcOrd="0" destOrd="0" presId="urn:microsoft.com/office/officeart/2005/8/layout/target2"/>
    <dgm:cxn modelId="{8ADEB527-DE87-42F2-8B8A-61B412CFAED7}" type="presOf" srcId="{BD2380B9-2099-4183-A613-7D0C474442A8}" destId="{370726FE-CDCD-4172-98A2-23B5417D89E9}" srcOrd="0" destOrd="0" presId="urn:microsoft.com/office/officeart/2005/8/layout/target2"/>
    <dgm:cxn modelId="{2110B440-3172-4904-AC06-52CCFAB9E792}" type="presOf" srcId="{5019F744-F069-41B2-97AE-54A5F218BF32}" destId="{4DC2E2CD-AB1F-456B-9ED9-ED1938B9298E}" srcOrd="0" destOrd="0" presId="urn:microsoft.com/office/officeart/2005/8/layout/target2"/>
    <dgm:cxn modelId="{C2486FCE-05E0-4E96-9E30-2A7DDD39EE0C}" srcId="{FB5BFCBD-4E77-4AB6-8CA2-8941EAC628EC}" destId="{5019F744-F069-41B2-97AE-54A5F218BF32}" srcOrd="0" destOrd="0" parTransId="{9692905C-3FD3-462D-9B32-47EA056A77A6}" sibTransId="{FD219163-6CAD-44B6-A897-E7331514F939}"/>
    <dgm:cxn modelId="{CE273496-5106-4A6B-8BAD-E11B3BFB867E}" type="presOf" srcId="{90250E6D-1C53-4C1D-BA02-78C6FD5A82D0}" destId="{385CCEE1-0DF7-4F1C-B88F-1121BAB992C7}" srcOrd="0" destOrd="0" presId="urn:microsoft.com/office/officeart/2005/8/layout/target2"/>
    <dgm:cxn modelId="{7BEF7959-1AC2-4ABA-B80D-F91B7082F4D4}" type="presOf" srcId="{FB5BFCBD-4E77-4AB6-8CA2-8941EAC628EC}" destId="{5AC6D7EC-1721-4E15-9705-E1DB36111371}" srcOrd="0" destOrd="0" presId="urn:microsoft.com/office/officeart/2005/8/layout/target2"/>
    <dgm:cxn modelId="{8671FAAE-F807-4D7F-AD48-D666E2F5F65A}" srcId="{90250E6D-1C53-4C1D-BA02-78C6FD5A82D0}" destId="{623EDB50-AE53-4B0C-B85E-55522951AA2E}" srcOrd="1" destOrd="0" parTransId="{DBE916BC-525F-42C5-A2E6-21685C8D7E39}" sibTransId="{62328925-8AB3-40FE-A7E4-FD67E56E82D5}"/>
    <dgm:cxn modelId="{7C60B853-3D8F-4F6F-8C22-97661D7DB2FC}" srcId="{90250E6D-1C53-4C1D-BA02-78C6FD5A82D0}" destId="{FB5BFCBD-4E77-4AB6-8CA2-8941EAC628EC}" srcOrd="2" destOrd="0" parTransId="{CC2A7E70-B20B-4C79-8BF5-6A21A1C40498}" sibTransId="{6916960F-68CF-42CA-8522-6E06213EA0D6}"/>
    <dgm:cxn modelId="{0D4DC01B-0644-4E68-8569-CBD74B2AEB37}" type="presParOf" srcId="{385CCEE1-0DF7-4F1C-B88F-1121BAB992C7}" destId="{5F820660-02DF-4FA3-A2FD-8569BFBCA738}" srcOrd="0" destOrd="0" presId="urn:microsoft.com/office/officeart/2005/8/layout/target2"/>
    <dgm:cxn modelId="{F61B30BA-68A0-443E-AC0F-03A6D2A3AE33}" type="presParOf" srcId="{5F820660-02DF-4FA3-A2FD-8569BFBCA738}" destId="{370726FE-CDCD-4172-98A2-23B5417D89E9}" srcOrd="0" destOrd="0" presId="urn:microsoft.com/office/officeart/2005/8/layout/target2"/>
    <dgm:cxn modelId="{67DDF71F-0418-4FFD-AA39-797B23A92FC2}" type="presParOf" srcId="{5F820660-02DF-4FA3-A2FD-8569BFBCA738}" destId="{FAF1B945-ADC7-4234-9362-4C0543853384}" srcOrd="1" destOrd="0" presId="urn:microsoft.com/office/officeart/2005/8/layout/target2"/>
    <dgm:cxn modelId="{DDAAEDA0-FABA-48A3-9F03-3FE764672B0B}" type="presParOf" srcId="{385CCEE1-0DF7-4F1C-B88F-1121BAB992C7}" destId="{E2D37CD8-9C2F-45C1-82E4-A9AD07E2A310}" srcOrd="1" destOrd="0" presId="urn:microsoft.com/office/officeart/2005/8/layout/target2"/>
    <dgm:cxn modelId="{176C004F-C83C-4FA1-8751-5A4FC5CA20F7}" type="presParOf" srcId="{E2D37CD8-9C2F-45C1-82E4-A9AD07E2A310}" destId="{75420163-A3C4-4442-B8F6-65559C7D4A8D}" srcOrd="0" destOrd="0" presId="urn:microsoft.com/office/officeart/2005/8/layout/target2"/>
    <dgm:cxn modelId="{654B23C2-1804-44B2-AFC0-17D0FDE4E840}" type="presParOf" srcId="{E2D37CD8-9C2F-45C1-82E4-A9AD07E2A310}" destId="{DE9F42D1-6DEF-4BB2-A082-65C786E3F3C6}" srcOrd="1" destOrd="0" presId="urn:microsoft.com/office/officeart/2005/8/layout/target2"/>
    <dgm:cxn modelId="{8064A299-C424-4AF6-865D-C7FF8AA7B75E}" type="presParOf" srcId="{385CCEE1-0DF7-4F1C-B88F-1121BAB992C7}" destId="{BEFD65F5-F384-41F6-B577-CC3346273291}" srcOrd="2" destOrd="0" presId="urn:microsoft.com/office/officeart/2005/8/layout/target2"/>
    <dgm:cxn modelId="{59385879-E775-435A-AFF5-3927CDA7C58C}" type="presParOf" srcId="{BEFD65F5-F384-41F6-B577-CC3346273291}" destId="{5AC6D7EC-1721-4E15-9705-E1DB36111371}" srcOrd="0" destOrd="0" presId="urn:microsoft.com/office/officeart/2005/8/layout/target2"/>
    <dgm:cxn modelId="{34B08E8C-7E57-446F-A6EC-8AAFF81C497A}" type="presParOf" srcId="{BEFD65F5-F384-41F6-B577-CC3346273291}" destId="{AA6021AE-9DC9-49E6-B514-00D3817A6BF1}" srcOrd="1" destOrd="0" presId="urn:microsoft.com/office/officeart/2005/8/layout/target2"/>
    <dgm:cxn modelId="{F3488A87-A016-4C01-8097-50B3DB36E470}" type="presParOf" srcId="{AA6021AE-9DC9-49E6-B514-00D3817A6BF1}" destId="{4DC2E2CD-AB1F-456B-9ED9-ED1938B9298E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0726FE-CDCD-4172-98A2-23B5417D89E9}">
      <dsp:nvSpPr>
        <dsp:cNvPr id="0" name=""/>
        <dsp:cNvSpPr/>
      </dsp:nvSpPr>
      <dsp:spPr>
        <a:xfrm>
          <a:off x="0" y="0"/>
          <a:ext cx="7772400" cy="4572000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3548380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Status’ are often ranked in society</a:t>
          </a:r>
          <a:endParaRPr lang="en-US" sz="3000" kern="1200" dirty="0"/>
        </a:p>
      </dsp:txBody>
      <dsp:txXfrm>
        <a:off x="0" y="0"/>
        <a:ext cx="7772400" cy="4572000"/>
      </dsp:txXfrm>
    </dsp:sp>
    <dsp:sp modelId="{75420163-A3C4-4442-B8F6-65559C7D4A8D}">
      <dsp:nvSpPr>
        <dsp:cNvPr id="0" name=""/>
        <dsp:cNvSpPr/>
      </dsp:nvSpPr>
      <dsp:spPr>
        <a:xfrm>
          <a:off x="194310" y="1143000"/>
          <a:ext cx="7383780" cy="3200400"/>
        </a:xfrm>
        <a:prstGeom prst="roundRect">
          <a:avLst>
            <a:gd name="adj" fmla="val 10500"/>
          </a:avLst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2032254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This has an effect on social structure and order.</a:t>
          </a:r>
          <a:endParaRPr lang="en-US" sz="3000" kern="1200" dirty="0"/>
        </a:p>
      </dsp:txBody>
      <dsp:txXfrm>
        <a:off x="194310" y="1143000"/>
        <a:ext cx="7383780" cy="3200400"/>
      </dsp:txXfrm>
    </dsp:sp>
    <dsp:sp modelId="{5AC6D7EC-1721-4E15-9705-E1DB36111371}">
      <dsp:nvSpPr>
        <dsp:cNvPr id="0" name=""/>
        <dsp:cNvSpPr/>
      </dsp:nvSpPr>
      <dsp:spPr>
        <a:xfrm>
          <a:off x="388620" y="2286000"/>
          <a:ext cx="6995160" cy="1828800"/>
        </a:xfrm>
        <a:prstGeom prst="roundRect">
          <a:avLst>
            <a:gd name="adj" fmla="val 10500"/>
          </a:avLst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032256" numCol="1" spcCol="1270" anchor="t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Started the beginning of social classes…</a:t>
          </a:r>
          <a:endParaRPr lang="en-US" sz="3000" kern="1200" dirty="0"/>
        </a:p>
      </dsp:txBody>
      <dsp:txXfrm>
        <a:off x="388620" y="2286000"/>
        <a:ext cx="6995160" cy="1828800"/>
      </dsp:txXfrm>
    </dsp:sp>
    <dsp:sp modelId="{4DC2E2CD-AB1F-456B-9ED9-ED1938B9298E}">
      <dsp:nvSpPr>
        <dsp:cNvPr id="0" name=""/>
        <dsp:cNvSpPr/>
      </dsp:nvSpPr>
      <dsp:spPr>
        <a:xfrm>
          <a:off x="563499" y="3108960"/>
          <a:ext cx="6645402" cy="8229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This was the </a:t>
          </a:r>
          <a:r>
            <a:rPr lang="en-US" sz="2100" i="1" kern="1200" dirty="0" smtClean="0"/>
            <a:t>conflict</a:t>
          </a:r>
          <a:r>
            <a:rPr lang="en-US" sz="2100" kern="1200" dirty="0" smtClean="0"/>
            <a:t> from the Conflict Theory that Marx disliked. </a:t>
          </a:r>
          <a:endParaRPr lang="en-US" sz="2100" kern="1200" dirty="0"/>
        </a:p>
      </dsp:txBody>
      <dsp:txXfrm>
        <a:off x="563499" y="3108960"/>
        <a:ext cx="6645402" cy="822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ACDFD4-854E-4822-A002-A746CC337AE2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A0C885-00DF-4F84-8E5D-1C3375971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Blackhurst – Sociology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</a:t>
            </a:r>
            <a:r>
              <a:rPr lang="en-US" dirty="0" smtClean="0"/>
              <a:t>Clips	</a:t>
            </a:r>
          </a:p>
          <a:p>
            <a:pPr lvl="1"/>
            <a:r>
              <a:rPr lang="en-US" dirty="0" smtClean="0"/>
              <a:t>High School Musical  (6:00)</a:t>
            </a:r>
          </a:p>
          <a:p>
            <a:pPr lvl="1"/>
            <a:r>
              <a:rPr lang="en-US" dirty="0" smtClean="0"/>
              <a:t>10 Things I Hate About You (2:00)</a:t>
            </a:r>
          </a:p>
          <a:p>
            <a:pPr lvl="1"/>
            <a:r>
              <a:rPr lang="en-US" dirty="0" smtClean="0"/>
              <a:t>Mean Girls  (7:25)</a:t>
            </a:r>
          </a:p>
          <a:p>
            <a:pPr lvl="1"/>
            <a:r>
              <a:rPr lang="en-US" dirty="0" smtClean="0"/>
              <a:t>Video Guide</a:t>
            </a:r>
          </a:p>
          <a:p>
            <a:r>
              <a:rPr lang="en-US" dirty="0" smtClean="0"/>
              <a:t>Making Group Decisions</a:t>
            </a:r>
          </a:p>
          <a:p>
            <a:r>
              <a:rPr lang="en-US" dirty="0" smtClean="0"/>
              <a:t>Statuses and their Ranks in Society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Group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circumstances force you to go to a new location. You do not know whether it will be hot or cold, dry or wet, barren or vegetated, populated or unpopulated. You can bring only </a:t>
            </a:r>
            <a:r>
              <a:rPr lang="en-US" b="1" u="sng" dirty="0" smtClean="0"/>
              <a:t>EIGHT</a:t>
            </a:r>
            <a:r>
              <a:rPr lang="en-US" dirty="0" smtClean="0"/>
              <a:t> items with you. You do not know how long you will be there. Working in a group of 3-4 students, select eight items most necessary for your survival.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b="1" u="sng" dirty="0" smtClean="0"/>
              <a:t>eight</a:t>
            </a:r>
            <a:r>
              <a:rPr lang="en-US" b="1" dirty="0" smtClean="0"/>
              <a:t> </a:t>
            </a:r>
            <a:r>
              <a:rPr lang="en-US" dirty="0" smtClean="0"/>
              <a:t>items ONLY!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Pickax</a:t>
            </a:r>
          </a:p>
          <a:p>
            <a:r>
              <a:rPr lang="en-US" dirty="0" smtClean="0"/>
              <a:t>Powdered milk</a:t>
            </a:r>
          </a:p>
          <a:p>
            <a:r>
              <a:rPr lang="en-US" dirty="0" smtClean="0"/>
              <a:t>Raft</a:t>
            </a:r>
          </a:p>
          <a:p>
            <a:r>
              <a:rPr lang="en-US" dirty="0" smtClean="0"/>
              <a:t>Bible</a:t>
            </a:r>
          </a:p>
          <a:p>
            <a:r>
              <a:rPr lang="en-US" dirty="0" smtClean="0"/>
              <a:t>6 wool blankets</a:t>
            </a:r>
          </a:p>
          <a:p>
            <a:r>
              <a:rPr lang="en-US" dirty="0" smtClean="0"/>
              <a:t>7” hunting knife</a:t>
            </a:r>
          </a:p>
          <a:p>
            <a:r>
              <a:rPr lang="en-US" dirty="0" smtClean="0"/>
              <a:t>8 gallons water</a:t>
            </a:r>
          </a:p>
          <a:p>
            <a:r>
              <a:rPr lang="en-US" dirty="0" smtClean="0"/>
              <a:t>Tape recorder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0501"/>
            <a:ext cx="4572000" cy="4525963"/>
          </a:xfrm>
        </p:spPr>
        <p:txBody>
          <a:bodyPr/>
          <a:lstStyle/>
          <a:p>
            <a:r>
              <a:rPr lang="en-US" dirty="0" smtClean="0"/>
              <a:t>Radio transmitter</a:t>
            </a:r>
          </a:p>
          <a:p>
            <a:r>
              <a:rPr lang="en-US" dirty="0" smtClean="0"/>
              <a:t>10 lbs freeze dried dinners</a:t>
            </a:r>
          </a:p>
          <a:p>
            <a:r>
              <a:rPr lang="en-US" dirty="0" smtClean="0"/>
              <a:t>.45-caliber pistol</a:t>
            </a:r>
          </a:p>
          <a:p>
            <a:r>
              <a:rPr lang="en-US" dirty="0" smtClean="0"/>
              <a:t>Camping manual with first aid kit</a:t>
            </a:r>
          </a:p>
          <a:p>
            <a:r>
              <a:rPr lang="en-US" dirty="0" smtClean="0"/>
              <a:t>Large tent</a:t>
            </a:r>
          </a:p>
          <a:p>
            <a:r>
              <a:rPr lang="en-US" dirty="0" smtClean="0"/>
              <a:t>200 ft nylon rope</a:t>
            </a:r>
          </a:p>
          <a:p>
            <a:r>
              <a:rPr lang="en-US" dirty="0" smtClean="0"/>
              <a:t>parachute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these roles… 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Class President</a:t>
            </a:r>
          </a:p>
          <a:p>
            <a:r>
              <a:rPr lang="en-US" dirty="0" smtClean="0"/>
              <a:t>Star in the School Play</a:t>
            </a:r>
          </a:p>
          <a:p>
            <a:r>
              <a:rPr lang="en-US" dirty="0" smtClean="0"/>
              <a:t>Holder of High Grades</a:t>
            </a:r>
          </a:p>
          <a:p>
            <a:r>
              <a:rPr lang="en-US" dirty="0" smtClean="0"/>
              <a:t>Captain of the Football Team</a:t>
            </a:r>
          </a:p>
          <a:p>
            <a:r>
              <a:rPr lang="en-US" dirty="0" smtClean="0"/>
              <a:t>Student with Reputation for Honesty</a:t>
            </a:r>
          </a:p>
          <a:p>
            <a:r>
              <a:rPr lang="en-US" dirty="0" smtClean="0"/>
              <a:t>Friend with sense of humor</a:t>
            </a:r>
          </a:p>
          <a:p>
            <a:r>
              <a:rPr lang="en-US" dirty="0" smtClean="0"/>
              <a:t>Student who drives a car to school</a:t>
            </a:r>
          </a:p>
          <a:p>
            <a:r>
              <a:rPr lang="en-US" dirty="0" smtClean="0"/>
              <a:t>Member of a Very Wealthy Family</a:t>
            </a:r>
          </a:p>
          <a:p>
            <a:r>
              <a:rPr lang="en-US" dirty="0" smtClean="0"/>
              <a:t>Talented Musician</a:t>
            </a:r>
          </a:p>
          <a:p>
            <a:r>
              <a:rPr lang="en-US" dirty="0" smtClean="0"/>
              <a:t>Good-looking Student</a:t>
            </a:r>
          </a:p>
          <a:p>
            <a:r>
              <a:rPr lang="en-US" dirty="0" smtClean="0"/>
              <a:t>Class Clown</a:t>
            </a:r>
          </a:p>
          <a:p>
            <a:r>
              <a:rPr lang="en-US" dirty="0" smtClean="0"/>
              <a:t>Member of high status friends group (part of the popular clique)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Blackhurst’s</a:t>
            </a:r>
            <a:r>
              <a:rPr lang="en-US" dirty="0" smtClean="0"/>
              <a:t> rankings…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4. Class President</a:t>
            </a:r>
          </a:p>
          <a:p>
            <a:pPr>
              <a:buNone/>
            </a:pPr>
            <a:r>
              <a:rPr lang="en-US" dirty="0" smtClean="0"/>
              <a:t>7. Star in the School Play</a:t>
            </a:r>
          </a:p>
          <a:p>
            <a:pPr>
              <a:buNone/>
            </a:pPr>
            <a:r>
              <a:rPr lang="en-US" dirty="0" smtClean="0"/>
              <a:t>2. Holder of High Grades (top academic student)</a:t>
            </a:r>
          </a:p>
          <a:p>
            <a:pPr>
              <a:buNone/>
            </a:pPr>
            <a:r>
              <a:rPr lang="en-US" dirty="0" smtClean="0"/>
              <a:t>6. Captain of the Football Team (talented athlete)</a:t>
            </a:r>
          </a:p>
          <a:p>
            <a:pPr>
              <a:buNone/>
            </a:pPr>
            <a:r>
              <a:rPr lang="en-US" dirty="0" smtClean="0"/>
              <a:t>1. Student with Reputation for Honesty</a:t>
            </a:r>
          </a:p>
          <a:p>
            <a:pPr>
              <a:buNone/>
            </a:pPr>
            <a:r>
              <a:rPr lang="en-US" dirty="0" smtClean="0"/>
              <a:t>3. Friend with sense of humor</a:t>
            </a:r>
          </a:p>
          <a:p>
            <a:pPr>
              <a:buNone/>
            </a:pPr>
            <a:r>
              <a:rPr lang="en-US" dirty="0" smtClean="0"/>
              <a:t>9. Student who drives a car to school</a:t>
            </a:r>
          </a:p>
          <a:p>
            <a:pPr>
              <a:buNone/>
            </a:pPr>
            <a:r>
              <a:rPr lang="en-US" dirty="0" smtClean="0"/>
              <a:t>10. Member of a Very Wealthy Family</a:t>
            </a:r>
          </a:p>
          <a:p>
            <a:pPr>
              <a:buNone/>
            </a:pPr>
            <a:r>
              <a:rPr lang="en-US" dirty="0" smtClean="0"/>
              <a:t>5. Talented Musician</a:t>
            </a:r>
          </a:p>
          <a:p>
            <a:pPr>
              <a:buNone/>
            </a:pPr>
            <a:r>
              <a:rPr lang="en-US" dirty="0" smtClean="0"/>
              <a:t>8. Good-looking Student</a:t>
            </a:r>
          </a:p>
          <a:p>
            <a:pPr>
              <a:buNone/>
            </a:pPr>
            <a:r>
              <a:rPr lang="en-US" dirty="0" smtClean="0"/>
              <a:t>12. Class Clown</a:t>
            </a:r>
          </a:p>
          <a:p>
            <a:pPr>
              <a:buNone/>
            </a:pPr>
            <a:r>
              <a:rPr lang="en-US" dirty="0" smtClean="0"/>
              <a:t>11. Member of high status friends group (part of the popular clique)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Statuses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356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smtClean="0"/>
              <a:t>ranking tells </a:t>
            </a:r>
            <a:r>
              <a:rPr lang="en-US" dirty="0" smtClean="0"/>
              <a:t>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…what is important to you.</a:t>
            </a:r>
          </a:p>
          <a:p>
            <a:r>
              <a:rPr lang="en-US" dirty="0" smtClean="0"/>
              <a:t>…how you view the social hierarchy.</a:t>
            </a:r>
          </a:p>
          <a:p>
            <a:endParaRPr lang="en-US" dirty="0" smtClean="0"/>
          </a:p>
          <a:p>
            <a:r>
              <a:rPr lang="en-US" dirty="0" smtClean="0"/>
              <a:t>How does your ranking differ </a:t>
            </a:r>
            <a:r>
              <a:rPr lang="en-US" smtClean="0"/>
              <a:t>from those </a:t>
            </a:r>
            <a:r>
              <a:rPr lang="en-US" dirty="0" smtClean="0"/>
              <a:t>of society?  The people of Peters Township?</a:t>
            </a:r>
          </a:p>
          <a:p>
            <a:r>
              <a:rPr lang="en-US" dirty="0" smtClean="0"/>
              <a:t>Do your rankings differ from mine? Why do you think that is?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</TotalTime>
  <Words>376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Chapter 4</vt:lpstr>
      <vt:lpstr>Today’s Agenda</vt:lpstr>
      <vt:lpstr>Making Group Decisions</vt:lpstr>
      <vt:lpstr>select eight items ONLY!</vt:lpstr>
      <vt:lpstr>Rank these roles… 1-12</vt:lpstr>
      <vt:lpstr>Ms. Blackhurst’s rankings…</vt:lpstr>
      <vt:lpstr>Statuses </vt:lpstr>
      <vt:lpstr>Your ranking tells us…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User</dc:creator>
  <cp:lastModifiedBy>Windows User</cp:lastModifiedBy>
  <cp:revision>12</cp:revision>
  <dcterms:created xsi:type="dcterms:W3CDTF">2010-10-20T13:08:59Z</dcterms:created>
  <dcterms:modified xsi:type="dcterms:W3CDTF">2012-10-28T23:16:00Z</dcterms:modified>
</cp:coreProperties>
</file>