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0" r:id="rId5"/>
    <p:sldId id="258" r:id="rId6"/>
    <p:sldId id="262" r:id="rId7"/>
    <p:sldId id="263" r:id="rId8"/>
    <p:sldId id="264" r:id="rId9"/>
    <p:sldId id="275" r:id="rId10"/>
    <p:sldId id="276" r:id="rId11"/>
    <p:sldId id="277" r:id="rId12"/>
    <p:sldId id="266" r:id="rId13"/>
    <p:sldId id="278" r:id="rId14"/>
  </p:sldIdLst>
  <p:sldSz cx="9144000" cy="6858000" type="screen4x3"/>
  <p:notesSz cx="6858000" cy="9144000"/>
  <p:embeddedFontLst>
    <p:embeddedFont>
      <p:font typeface="Segoe UI" pitchFamily="34" charset="0"/>
      <p:regular r:id="rId17"/>
      <p:bold r:id="rId18"/>
      <p:italic r:id="rId19"/>
      <p:boldItalic r:id="rId20"/>
    </p:embeddedFont>
    <p:embeddedFont>
      <p:font typeface="Perpetua" pitchFamily="18" charset="0"/>
      <p:regular r:id="rId21"/>
      <p:bold r:id="rId22"/>
      <p:italic r:id="rId23"/>
      <p:boldItalic r:id="rId24"/>
    </p:embeddedFont>
    <p:embeddedFont>
      <p:font typeface="Arial Rounded MT Bold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17007-1785-4D7D-8E7F-6E275761D3D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7FE088B-92B0-4017-87A0-A83343DAF480}">
      <dgm:prSet phldrT="[Text]" custT="1"/>
      <dgm:spPr/>
      <dgm:t>
        <a:bodyPr/>
        <a:lstStyle/>
        <a:p>
          <a:r>
            <a:rPr lang="en-US" sz="2200" b="1" u="sng" dirty="0" smtClean="0"/>
            <a:t>Culture </a:t>
          </a:r>
          <a:br>
            <a:rPr lang="en-US" sz="2200" b="1" u="sng" dirty="0" smtClean="0"/>
          </a:br>
          <a:r>
            <a:rPr lang="en-US" sz="2200" b="1" u="sng" dirty="0" smtClean="0"/>
            <a:t>Patterns</a:t>
          </a:r>
          <a:br>
            <a:rPr lang="en-US" sz="2200" b="1" u="sng" dirty="0" smtClean="0"/>
          </a:br>
          <a:r>
            <a:rPr lang="en-US" sz="1400" dirty="0" smtClean="0"/>
            <a:t>combination of a number of culture complexes into an interrelated whole</a:t>
          </a:r>
          <a:endParaRPr lang="en-US" sz="1400" b="1" u="sng" dirty="0"/>
        </a:p>
      </dgm:t>
    </dgm:pt>
    <dgm:pt modelId="{F4B7699E-B836-4252-B5E6-C06159A29DC7}" type="parTrans" cxnId="{F25E0C7C-DED9-45F2-AA7E-51941D219281}">
      <dgm:prSet/>
      <dgm:spPr/>
      <dgm:t>
        <a:bodyPr/>
        <a:lstStyle/>
        <a:p>
          <a:endParaRPr lang="en-US"/>
        </a:p>
      </dgm:t>
    </dgm:pt>
    <dgm:pt modelId="{2233D359-F638-4D7F-AD59-00F9A6DF6599}" type="sibTrans" cxnId="{F25E0C7C-DED9-45F2-AA7E-51941D219281}">
      <dgm:prSet/>
      <dgm:spPr/>
      <dgm:t>
        <a:bodyPr/>
        <a:lstStyle/>
        <a:p>
          <a:endParaRPr lang="en-US"/>
        </a:p>
      </dgm:t>
    </dgm:pt>
    <dgm:pt modelId="{DC388C57-FFC2-4955-B48F-3567D9412E59}">
      <dgm:prSet phldrT="[Text]" custT="1"/>
      <dgm:spPr/>
      <dgm:t>
        <a:bodyPr/>
        <a:lstStyle/>
        <a:p>
          <a:r>
            <a:rPr lang="en-US" sz="3200" b="1" u="sng" dirty="0" smtClean="0"/>
            <a:t/>
          </a:r>
          <a:br>
            <a:rPr lang="en-US" sz="3200" b="1" u="sng" dirty="0" smtClean="0"/>
          </a:br>
          <a:r>
            <a:rPr lang="en-US" sz="3200" b="1" u="sng" dirty="0" smtClean="0"/>
            <a:t>Culture Complexes</a:t>
          </a:r>
          <a:r>
            <a:rPr lang="en-US" sz="1800" b="1" u="sng" dirty="0" smtClean="0"/>
            <a:t/>
          </a:r>
          <a:br>
            <a:rPr lang="en-US" sz="1800" b="1" u="sng" dirty="0" smtClean="0"/>
          </a:br>
          <a:r>
            <a:rPr lang="en-US" sz="1800" dirty="0" smtClean="0"/>
            <a:t>individual culture traits combine to form culture </a:t>
          </a:r>
          <a:r>
            <a:rPr lang="en-US" sz="4000" b="1" u="sng" dirty="0" smtClean="0"/>
            <a:t/>
          </a:r>
          <a:br>
            <a:rPr lang="en-US" sz="4000" b="1" u="sng" dirty="0" smtClean="0"/>
          </a:br>
          <a:endParaRPr lang="en-US" sz="4000" b="1" u="sng" dirty="0"/>
        </a:p>
      </dgm:t>
    </dgm:pt>
    <dgm:pt modelId="{86883DCB-92B8-459E-9946-8CF1F5FA5D79}" type="parTrans" cxnId="{44C9BDAB-986E-4D72-8F56-98F93E6EF561}">
      <dgm:prSet/>
      <dgm:spPr/>
      <dgm:t>
        <a:bodyPr/>
        <a:lstStyle/>
        <a:p>
          <a:endParaRPr lang="en-US"/>
        </a:p>
      </dgm:t>
    </dgm:pt>
    <dgm:pt modelId="{B90A60E2-F44D-4F56-B9C9-684730713C2F}" type="sibTrans" cxnId="{44C9BDAB-986E-4D72-8F56-98F93E6EF561}">
      <dgm:prSet/>
      <dgm:spPr/>
      <dgm:t>
        <a:bodyPr/>
        <a:lstStyle/>
        <a:p>
          <a:endParaRPr lang="en-US"/>
        </a:p>
      </dgm:t>
    </dgm:pt>
    <dgm:pt modelId="{DA947ED1-EB15-4BC9-AB34-ED0BB5911451}">
      <dgm:prSet phldrT="[Text]" custT="1"/>
      <dgm:spPr/>
      <dgm:t>
        <a:bodyPr/>
        <a:lstStyle/>
        <a:p>
          <a:r>
            <a:rPr lang="en-US" sz="4000" b="1" u="sng" dirty="0" smtClean="0"/>
            <a:t>Culture Traits</a:t>
          </a:r>
          <a:r>
            <a:rPr lang="en-US" sz="2300" dirty="0" smtClean="0"/>
            <a:t/>
          </a:r>
          <a:br>
            <a:rPr lang="en-US" sz="2300" dirty="0" smtClean="0"/>
          </a:br>
          <a:r>
            <a:rPr lang="en-US" sz="2000" dirty="0" smtClean="0"/>
            <a:t>individual tool, act, or belief that’s related to a particular situation or need</a:t>
          </a:r>
          <a:endParaRPr lang="en-US" sz="2000" dirty="0"/>
        </a:p>
      </dgm:t>
    </dgm:pt>
    <dgm:pt modelId="{66812C84-77F2-4986-A56A-3AD7F48F8272}" type="parTrans" cxnId="{248C64A9-AA47-4438-8795-CA586CCC5ABC}">
      <dgm:prSet/>
      <dgm:spPr/>
      <dgm:t>
        <a:bodyPr/>
        <a:lstStyle/>
        <a:p>
          <a:endParaRPr lang="en-US"/>
        </a:p>
      </dgm:t>
    </dgm:pt>
    <dgm:pt modelId="{C3A0886C-DA35-4C5D-A15C-2675F6793498}" type="sibTrans" cxnId="{248C64A9-AA47-4438-8795-CA586CCC5ABC}">
      <dgm:prSet/>
      <dgm:spPr/>
      <dgm:t>
        <a:bodyPr/>
        <a:lstStyle/>
        <a:p>
          <a:endParaRPr lang="en-US"/>
        </a:p>
      </dgm:t>
    </dgm:pt>
    <dgm:pt modelId="{2E300D13-E1DD-41D3-8FDC-C1ACC4061C1E}" type="pres">
      <dgm:prSet presAssocID="{CB317007-1785-4D7D-8E7F-6E275761D3D6}" presName="Name0" presStyleCnt="0">
        <dgm:presLayoutVars>
          <dgm:dir/>
          <dgm:animLvl val="lvl"/>
          <dgm:resizeHandles val="exact"/>
        </dgm:presLayoutVars>
      </dgm:prSet>
      <dgm:spPr/>
    </dgm:pt>
    <dgm:pt modelId="{8C07F2C2-B234-46E8-B8A1-0BE069C17EAE}" type="pres">
      <dgm:prSet presAssocID="{F7FE088B-92B0-4017-87A0-A83343DAF480}" presName="Name8" presStyleCnt="0"/>
      <dgm:spPr/>
    </dgm:pt>
    <dgm:pt modelId="{85D0FAC8-D6E4-4A74-8997-A5AE5A3432A3}" type="pres">
      <dgm:prSet presAssocID="{F7FE088B-92B0-4017-87A0-A83343DAF4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3909-D763-4123-82C3-0A2A7B00CBAD}" type="pres">
      <dgm:prSet presAssocID="{F7FE088B-92B0-4017-87A0-A83343DAF4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B60CD-1F7D-478D-899C-604DBF41B8A5}" type="pres">
      <dgm:prSet presAssocID="{DC388C57-FFC2-4955-B48F-3567D9412E59}" presName="Name8" presStyleCnt="0"/>
      <dgm:spPr/>
    </dgm:pt>
    <dgm:pt modelId="{7C568DE6-2461-405E-9CFE-61D5F2915725}" type="pres">
      <dgm:prSet presAssocID="{DC388C57-FFC2-4955-B48F-3567D9412E59}" presName="level" presStyleLbl="node1" presStyleIdx="1" presStyleCnt="3" custScaleX="995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A9D89-4725-417C-B1DF-3FBC04D5ABF4}" type="pres">
      <dgm:prSet presAssocID="{DC388C57-FFC2-4955-B48F-3567D9412E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D425B-A07E-4C3D-A13B-37F995FE209E}" type="pres">
      <dgm:prSet presAssocID="{DA947ED1-EB15-4BC9-AB34-ED0BB5911451}" presName="Name8" presStyleCnt="0"/>
      <dgm:spPr/>
    </dgm:pt>
    <dgm:pt modelId="{F8A77545-DEEB-41F1-83C8-6CBA68AA07D5}" type="pres">
      <dgm:prSet presAssocID="{DA947ED1-EB15-4BC9-AB34-ED0BB591145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904B-A8FE-429C-AFEE-F9C82B04DB33}" type="pres">
      <dgm:prSet presAssocID="{DA947ED1-EB15-4BC9-AB34-ED0BB59114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9F38F-10F0-4716-9EE4-B791213B88B9}" type="presOf" srcId="{DA947ED1-EB15-4BC9-AB34-ED0BB5911451}" destId="{11E8904B-A8FE-429C-AFEE-F9C82B04DB33}" srcOrd="1" destOrd="0" presId="urn:microsoft.com/office/officeart/2005/8/layout/pyramid1"/>
    <dgm:cxn modelId="{9305FE24-CFA9-4119-8ABB-7D985DFF72C4}" type="presOf" srcId="{F7FE088B-92B0-4017-87A0-A83343DAF480}" destId="{4E953909-D763-4123-82C3-0A2A7B00CBAD}" srcOrd="1" destOrd="0" presId="urn:microsoft.com/office/officeart/2005/8/layout/pyramid1"/>
    <dgm:cxn modelId="{0838410B-AECB-42B5-9954-6382BCE3734E}" type="presOf" srcId="{CB317007-1785-4D7D-8E7F-6E275761D3D6}" destId="{2E300D13-E1DD-41D3-8FDC-C1ACC4061C1E}" srcOrd="0" destOrd="0" presId="urn:microsoft.com/office/officeart/2005/8/layout/pyramid1"/>
    <dgm:cxn modelId="{248C64A9-AA47-4438-8795-CA586CCC5ABC}" srcId="{CB317007-1785-4D7D-8E7F-6E275761D3D6}" destId="{DA947ED1-EB15-4BC9-AB34-ED0BB5911451}" srcOrd="2" destOrd="0" parTransId="{66812C84-77F2-4986-A56A-3AD7F48F8272}" sibTransId="{C3A0886C-DA35-4C5D-A15C-2675F6793498}"/>
    <dgm:cxn modelId="{44C9BDAB-986E-4D72-8F56-98F93E6EF561}" srcId="{CB317007-1785-4D7D-8E7F-6E275761D3D6}" destId="{DC388C57-FFC2-4955-B48F-3567D9412E59}" srcOrd="1" destOrd="0" parTransId="{86883DCB-92B8-459E-9946-8CF1F5FA5D79}" sibTransId="{B90A60E2-F44D-4F56-B9C9-684730713C2F}"/>
    <dgm:cxn modelId="{02F2B671-3D73-4ABD-957E-105BB7DA8D74}" type="presOf" srcId="{F7FE088B-92B0-4017-87A0-A83343DAF480}" destId="{85D0FAC8-D6E4-4A74-8997-A5AE5A3432A3}" srcOrd="0" destOrd="0" presId="urn:microsoft.com/office/officeart/2005/8/layout/pyramid1"/>
    <dgm:cxn modelId="{19184403-5B32-4579-83DB-AAFA9E7DE81E}" type="presOf" srcId="{DC388C57-FFC2-4955-B48F-3567D9412E59}" destId="{846A9D89-4725-417C-B1DF-3FBC04D5ABF4}" srcOrd="1" destOrd="0" presId="urn:microsoft.com/office/officeart/2005/8/layout/pyramid1"/>
    <dgm:cxn modelId="{F25E0C7C-DED9-45F2-AA7E-51941D219281}" srcId="{CB317007-1785-4D7D-8E7F-6E275761D3D6}" destId="{F7FE088B-92B0-4017-87A0-A83343DAF480}" srcOrd="0" destOrd="0" parTransId="{F4B7699E-B836-4252-B5E6-C06159A29DC7}" sibTransId="{2233D359-F638-4D7F-AD59-00F9A6DF6599}"/>
    <dgm:cxn modelId="{A6ADD57E-A162-4F59-8011-E2F247CBE72E}" type="presOf" srcId="{DC388C57-FFC2-4955-B48F-3567D9412E59}" destId="{7C568DE6-2461-405E-9CFE-61D5F2915725}" srcOrd="0" destOrd="0" presId="urn:microsoft.com/office/officeart/2005/8/layout/pyramid1"/>
    <dgm:cxn modelId="{AE9DA697-FEC0-4912-AEB4-9B2D39FE91F0}" type="presOf" srcId="{DA947ED1-EB15-4BC9-AB34-ED0BB5911451}" destId="{F8A77545-DEEB-41F1-83C8-6CBA68AA07D5}" srcOrd="0" destOrd="0" presId="urn:microsoft.com/office/officeart/2005/8/layout/pyramid1"/>
    <dgm:cxn modelId="{97DCBC76-8810-4698-96A5-5B9FE0E24777}" type="presParOf" srcId="{2E300D13-E1DD-41D3-8FDC-C1ACC4061C1E}" destId="{8C07F2C2-B234-46E8-B8A1-0BE069C17EAE}" srcOrd="0" destOrd="0" presId="urn:microsoft.com/office/officeart/2005/8/layout/pyramid1"/>
    <dgm:cxn modelId="{ED572CBD-3AE3-4F33-93B0-D8D781030594}" type="presParOf" srcId="{8C07F2C2-B234-46E8-B8A1-0BE069C17EAE}" destId="{85D0FAC8-D6E4-4A74-8997-A5AE5A3432A3}" srcOrd="0" destOrd="0" presId="urn:microsoft.com/office/officeart/2005/8/layout/pyramid1"/>
    <dgm:cxn modelId="{3A060A15-120E-4536-843E-5C6593D717F8}" type="presParOf" srcId="{8C07F2C2-B234-46E8-B8A1-0BE069C17EAE}" destId="{4E953909-D763-4123-82C3-0A2A7B00CBAD}" srcOrd="1" destOrd="0" presId="urn:microsoft.com/office/officeart/2005/8/layout/pyramid1"/>
    <dgm:cxn modelId="{719305DC-6880-4875-A314-39E41F397A98}" type="presParOf" srcId="{2E300D13-E1DD-41D3-8FDC-C1ACC4061C1E}" destId="{C40B60CD-1F7D-478D-899C-604DBF41B8A5}" srcOrd="1" destOrd="0" presId="urn:microsoft.com/office/officeart/2005/8/layout/pyramid1"/>
    <dgm:cxn modelId="{A2671996-2201-461E-8833-2E810AA250E4}" type="presParOf" srcId="{C40B60CD-1F7D-478D-899C-604DBF41B8A5}" destId="{7C568DE6-2461-405E-9CFE-61D5F2915725}" srcOrd="0" destOrd="0" presId="urn:microsoft.com/office/officeart/2005/8/layout/pyramid1"/>
    <dgm:cxn modelId="{A2E17836-5D2A-4F2D-BCEA-0B39EB95E97F}" type="presParOf" srcId="{C40B60CD-1F7D-478D-899C-604DBF41B8A5}" destId="{846A9D89-4725-417C-B1DF-3FBC04D5ABF4}" srcOrd="1" destOrd="0" presId="urn:microsoft.com/office/officeart/2005/8/layout/pyramid1"/>
    <dgm:cxn modelId="{075BBCCB-D0E3-4857-8529-3BE0AB68D0D3}" type="presParOf" srcId="{2E300D13-E1DD-41D3-8FDC-C1ACC4061C1E}" destId="{831D425B-A07E-4C3D-A13B-37F995FE209E}" srcOrd="2" destOrd="0" presId="urn:microsoft.com/office/officeart/2005/8/layout/pyramid1"/>
    <dgm:cxn modelId="{E9B749C2-F79F-46E8-8B55-12B8A0F36713}" type="presParOf" srcId="{831D425B-A07E-4C3D-A13B-37F995FE209E}" destId="{F8A77545-DEEB-41F1-83C8-6CBA68AA07D5}" srcOrd="0" destOrd="0" presId="urn:microsoft.com/office/officeart/2005/8/layout/pyramid1"/>
    <dgm:cxn modelId="{F59545D0-9604-4922-BEB3-1B83E21E31A4}" type="presParOf" srcId="{831D425B-A07E-4C3D-A13B-37F995FE209E}" destId="{11E8904B-A8FE-429C-AFEE-F9C82B04DB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0FAC8-D6E4-4A74-8997-A5AE5A3432A3}">
      <dsp:nvSpPr>
        <dsp:cNvPr id="0" name=""/>
        <dsp:cNvSpPr/>
      </dsp:nvSpPr>
      <dsp:spPr>
        <a:xfrm>
          <a:off x="2717800" y="0"/>
          <a:ext cx="2717799" cy="1625599"/>
        </a:xfrm>
        <a:prstGeom prst="trapezoid">
          <a:avLst>
            <a:gd name="adj" fmla="val 83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Culture </a:t>
          </a:r>
          <a:br>
            <a:rPr lang="en-US" sz="2200" b="1" u="sng" kern="1200" dirty="0" smtClean="0"/>
          </a:br>
          <a:r>
            <a:rPr lang="en-US" sz="2200" b="1" u="sng" kern="1200" dirty="0" smtClean="0"/>
            <a:t>Patterns</a:t>
          </a:r>
          <a:br>
            <a:rPr lang="en-US" sz="2200" b="1" u="sng" kern="1200" dirty="0" smtClean="0"/>
          </a:br>
          <a:r>
            <a:rPr lang="en-US" sz="1400" kern="1200" dirty="0" smtClean="0"/>
            <a:t>combination of a number of culture complexes into an interrelated whole</a:t>
          </a:r>
          <a:endParaRPr lang="en-US" sz="1400" b="1" u="sng" kern="1200" dirty="0"/>
        </a:p>
      </dsp:txBody>
      <dsp:txXfrm>
        <a:off x="2717800" y="0"/>
        <a:ext cx="2717799" cy="1625599"/>
      </dsp:txXfrm>
    </dsp:sp>
    <dsp:sp modelId="{7C568DE6-2461-405E-9CFE-61D5F2915725}">
      <dsp:nvSpPr>
        <dsp:cNvPr id="0" name=""/>
        <dsp:cNvSpPr/>
      </dsp:nvSpPr>
      <dsp:spPr>
        <a:xfrm>
          <a:off x="1371592" y="1625599"/>
          <a:ext cx="5410215" cy="1625599"/>
        </a:xfrm>
        <a:prstGeom prst="trapezoid">
          <a:avLst>
            <a:gd name="adj" fmla="val 835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/>
          </a:r>
          <a:br>
            <a:rPr lang="en-US" sz="3200" b="1" u="sng" kern="1200" dirty="0" smtClean="0"/>
          </a:br>
          <a:r>
            <a:rPr lang="en-US" sz="3200" b="1" u="sng" kern="1200" dirty="0" smtClean="0"/>
            <a:t>Culture Complexes</a:t>
          </a:r>
          <a:r>
            <a:rPr lang="en-US" sz="1800" b="1" u="sng" kern="1200" dirty="0" smtClean="0"/>
            <a:t/>
          </a:r>
          <a:br>
            <a:rPr lang="en-US" sz="1800" b="1" u="sng" kern="1200" dirty="0" smtClean="0"/>
          </a:br>
          <a:r>
            <a:rPr lang="en-US" sz="1800" kern="1200" dirty="0" smtClean="0"/>
            <a:t>individual culture traits combine to form culture </a:t>
          </a:r>
          <a:r>
            <a:rPr lang="en-US" sz="4000" b="1" u="sng" kern="1200" dirty="0" smtClean="0"/>
            <a:t/>
          </a:r>
          <a:br>
            <a:rPr lang="en-US" sz="4000" b="1" u="sng" kern="1200" dirty="0" smtClean="0"/>
          </a:br>
          <a:endParaRPr lang="en-US" sz="4000" b="1" u="sng" kern="1200" dirty="0"/>
        </a:p>
      </dsp:txBody>
      <dsp:txXfrm>
        <a:off x="2318379" y="1625599"/>
        <a:ext cx="3516640" cy="1625599"/>
      </dsp:txXfrm>
    </dsp:sp>
    <dsp:sp modelId="{F8A77545-DEEB-41F1-83C8-6CBA68AA07D5}">
      <dsp:nvSpPr>
        <dsp:cNvPr id="0" name=""/>
        <dsp:cNvSpPr/>
      </dsp:nvSpPr>
      <dsp:spPr>
        <a:xfrm>
          <a:off x="0" y="3251199"/>
          <a:ext cx="8153399" cy="1625599"/>
        </a:xfrm>
        <a:prstGeom prst="trapezoid">
          <a:avLst>
            <a:gd name="adj" fmla="val 835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Culture Traits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000" kern="1200" dirty="0" smtClean="0"/>
            <a:t>individual tool, act, or belief that’s related to a particular situation or need</a:t>
          </a:r>
          <a:endParaRPr lang="en-US" sz="2000" kern="1200" dirty="0"/>
        </a:p>
      </dsp:txBody>
      <dsp:txXfrm>
        <a:off x="1426845" y="3251199"/>
        <a:ext cx="5299709" cy="162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Structure and Norms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Blackhurst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Components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648200"/>
            <a:ext cx="3581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1200" dirty="0" smtClean="0">
              <a:latin typeface="Perpet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</p:nvPr>
        </p:nvGraphicFramePr>
        <p:xfrm>
          <a:off x="457200" y="17526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8305800" cy="4373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Symbols stand for or represent something else.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Some symbols have greater meaning than others.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22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Language affects culture in different ways.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It helps define reality by restricting thought  to available</a:t>
            </a:r>
            <a:br>
              <a:rPr lang="en-US" sz="2200" dirty="0" smtClean="0">
                <a:latin typeface="Arial Rounded MT Bold" pitchFamily="34" charset="0"/>
              </a:rPr>
            </a:br>
            <a:r>
              <a:rPr lang="en-US" sz="2200" dirty="0" smtClean="0">
                <a:latin typeface="Arial Rounded MT Bold" pitchFamily="34" charset="0"/>
              </a:rPr>
              <a:t>     words.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It shapes behavior in the same manner.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 Rounded MT Bold" pitchFamily="34" charset="0"/>
              </a:rPr>
              <a:t>  Equipped with language, humans can pass their</a:t>
            </a:r>
            <a:br>
              <a:rPr lang="en-US" sz="2200" dirty="0" smtClean="0">
                <a:latin typeface="Arial Rounded MT Bold" pitchFamily="34" charset="0"/>
              </a:rPr>
            </a:br>
            <a:r>
              <a:rPr lang="en-US" sz="2200" dirty="0" smtClean="0">
                <a:latin typeface="Arial Rounded MT Bold" pitchFamily="34" charset="0"/>
              </a:rPr>
              <a:t>    experiences, ideas, and knowledge to others.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Symbols, Language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Arapesh</a:t>
            </a:r>
            <a:r>
              <a:rPr lang="en-US" dirty="0" smtClean="0"/>
              <a:t> v. </a:t>
            </a:r>
            <a:r>
              <a:rPr lang="en-US" dirty="0" err="1" smtClean="0"/>
              <a:t>Mundugumor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1143000"/>
            <a:ext cx="82512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did we learn about their personalities compared with their culture?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>
          <a:xfrm>
            <a:off x="685800" y="17526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Who studied these cultures?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Margaret Mead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did she study?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New Guinea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did she study?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1930s</a:t>
            </a:r>
            <a:endParaRPr lang="en-US" sz="2200" dirty="0" smtClean="0"/>
          </a:p>
          <a:p>
            <a:pPr lvl="0"/>
            <a:r>
              <a:rPr lang="en-US" dirty="0" smtClean="0"/>
              <a:t>Why did she study these people?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Her purpose was to determine whether differences in personal temperament results mainly from </a:t>
            </a:r>
            <a:r>
              <a:rPr lang="en-US" sz="2000" i="1" dirty="0" smtClean="0">
                <a:solidFill>
                  <a:srgbClr val="FF0000"/>
                </a:solidFill>
              </a:rPr>
              <a:t>inherited characteristics</a:t>
            </a:r>
            <a:r>
              <a:rPr lang="en-US" sz="2000" dirty="0" smtClean="0">
                <a:solidFill>
                  <a:srgbClr val="FF0000"/>
                </a:solidFill>
              </a:rPr>
              <a:t> or </a:t>
            </a:r>
            <a:r>
              <a:rPr lang="en-US" sz="2000" i="1" dirty="0" smtClean="0">
                <a:solidFill>
                  <a:srgbClr val="FF0000"/>
                </a:solidFill>
              </a:rPr>
              <a:t>cultural influences.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It’s been a while… so let’s review what we’ve learned.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" y="1752600"/>
            <a:ext cx="1296650" cy="609600"/>
            <a:chOff x="4648200" y="2286000"/>
            <a:chExt cx="129665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1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463800"/>
            <a:ext cx="1296650" cy="609600"/>
            <a:chOff x="4648200" y="2286000"/>
            <a:chExt cx="129665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175000"/>
            <a:ext cx="1296650" cy="609600"/>
            <a:chOff x="4648200" y="2286000"/>
            <a:chExt cx="129665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3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3886200"/>
            <a:ext cx="1296650" cy="609600"/>
            <a:chOff x="4648200" y="2286000"/>
            <a:chExt cx="129665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4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570220" y="1675148"/>
            <a:ext cx="2849380" cy="724526"/>
          </a:xfrm>
        </p:spPr>
        <p:txBody>
          <a:bodyPr tIns="228600">
            <a:normAutofit/>
          </a:bodyPr>
          <a:lstStyle/>
          <a:p>
            <a:pPr>
              <a:lnSpc>
                <a:spcPts val="1400"/>
              </a:lnSpc>
            </a:pPr>
            <a:r>
              <a:rPr lang="en-US" dirty="0" smtClean="0"/>
              <a:t>Norms</a:t>
            </a:r>
            <a:br>
              <a:rPr lang="en-US" dirty="0" smtClean="0"/>
            </a:br>
            <a:r>
              <a:rPr lang="en-US" sz="1600" dirty="0" smtClean="0"/>
              <a:t>More, Folkways, Laws</a:t>
            </a:r>
            <a:endParaRPr lang="en-US" dirty="0"/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570220" y="2412165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Culture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Material and Non-material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 culture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570220" y="3149182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925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Sanctions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Perpetua" pitchFamily="18" charset="0"/>
              </a:rPr>
              <a:t>Formal, Informal, Positive, Negative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570220" y="38862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85000" lnSpcReduction="100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Values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How can we tell what a society values?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19600" y="1752600"/>
            <a:ext cx="1296650" cy="609600"/>
            <a:chOff x="4648200" y="2286000"/>
            <a:chExt cx="1296650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5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2463800"/>
            <a:ext cx="1296650" cy="609600"/>
            <a:chOff x="4648200" y="2286000"/>
            <a:chExt cx="129665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6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19600" y="3175000"/>
            <a:ext cx="1296650" cy="609600"/>
            <a:chOff x="4648200" y="2286000"/>
            <a:chExt cx="129665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7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3886200"/>
            <a:ext cx="1296650" cy="609600"/>
            <a:chOff x="4648200" y="2286000"/>
            <a:chExt cx="129665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8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 Placeholder 9"/>
          <p:cNvSpPr txBox="1">
            <a:spLocks/>
          </p:cNvSpPr>
          <p:nvPr/>
        </p:nvSpPr>
        <p:spPr>
          <a:xfrm>
            <a:off x="5608820" y="16764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American Values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Robin Williams’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7" name="Text Placeholder 9"/>
          <p:cNvSpPr txBox="1">
            <a:spLocks/>
          </p:cNvSpPr>
          <p:nvPr/>
        </p:nvSpPr>
        <p:spPr>
          <a:xfrm>
            <a:off x="5608820" y="2413417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Culture Change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Diffusion,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 Discovery and Invention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8" name="Text Placeholder 9"/>
          <p:cNvSpPr txBox="1">
            <a:spLocks/>
          </p:cNvSpPr>
          <p:nvPr/>
        </p:nvSpPr>
        <p:spPr>
          <a:xfrm>
            <a:off x="5608820" y="3150434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Subculture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and Countercultures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9" name="Text Placeholder 9"/>
          <p:cNvSpPr txBox="1">
            <a:spLocks/>
          </p:cNvSpPr>
          <p:nvPr/>
        </p:nvSpPr>
        <p:spPr>
          <a:xfrm>
            <a:off x="5608820" y="3887452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925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Components of Culture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Taboos, Symbols, Language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Have a greater moral significance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Violations of Mores endangers the well-being &amp; stability of society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Do not kill other people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Do not steal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Do not hurt children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Keep your promises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Pay back borrowed money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Rules that cover customary practices without a moral concern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Males—take off hats inside a building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Sending “Thank You” notes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Using proper table manners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Do not eat peas with your fingers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Shake hands when you are introduced to someone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Get to class on time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Do your homework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/>
              <a:t> Do not cut in line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Folkways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Mores, Folkways, Laws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3352800" y="1371600"/>
            <a:ext cx="1295400" cy="1066800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Laws are mores formalized into laws.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Material Culture.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The concrete, tangible objects of a culture.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All of these physical aspects of a culture help to define its members‘</a:t>
            </a:r>
            <a:br>
              <a:rPr lang="en-US" sz="1800" dirty="0" smtClean="0"/>
            </a:br>
            <a:r>
              <a:rPr lang="en-US" sz="1800" dirty="0" smtClean="0"/>
              <a:t>        behaviors and perceptions.</a:t>
            </a:r>
          </a:p>
          <a:p>
            <a:r>
              <a:rPr lang="en-US" sz="1800" dirty="0" smtClean="0"/>
              <a:t>Ex: Art pieces, sculptures, computers</a:t>
            </a:r>
          </a:p>
          <a:p>
            <a:endParaRPr lang="en-US" sz="2200" dirty="0" smtClean="0"/>
          </a:p>
          <a:p>
            <a:r>
              <a:rPr lang="en-US" sz="2200" dirty="0" smtClean="0"/>
              <a:t>Non-Material Culture.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Non-Material Culture---ideas, knowledge, and beliefs that influence</a:t>
            </a:r>
            <a:br>
              <a:rPr lang="en-US" sz="1800" dirty="0" smtClean="0"/>
            </a:br>
            <a:r>
              <a:rPr lang="en-US" sz="1800" dirty="0" smtClean="0"/>
              <a:t>      people’s behaviors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Material and Non-material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381000"/>
            <a:ext cx="2209800" cy="1524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Can you come up with more examples of material/non-material culture?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are the possible sanctions for someone who received a D in Sociology on their report card?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Negative –  Having a “D” bring your </a:t>
            </a:r>
            <a:r>
              <a:rPr lang="en-US" sz="1600" dirty="0" err="1" smtClean="0"/>
              <a:t>gpa</a:t>
            </a:r>
            <a:r>
              <a:rPr lang="en-US" sz="1600" dirty="0" smtClean="0"/>
              <a:t> down.</a:t>
            </a:r>
          </a:p>
          <a:p>
            <a:pPr lvl="1"/>
            <a:r>
              <a:rPr lang="en-US" sz="1600" dirty="0" smtClean="0"/>
              <a:t>Positive – none</a:t>
            </a:r>
          </a:p>
          <a:p>
            <a:pPr lvl="1"/>
            <a:r>
              <a:rPr lang="en-US" sz="1600" dirty="0" smtClean="0"/>
              <a:t>Formal – Teacher calls home.</a:t>
            </a:r>
          </a:p>
          <a:p>
            <a:pPr lvl="1"/>
            <a:r>
              <a:rPr lang="en-US" sz="1600" dirty="0" smtClean="0"/>
              <a:t>Informal – Your friends  make fun of you because they know sociology is an easy class.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Sanctions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Formal, Informal, Positive and Negative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can we tell what a society values?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>
          <a:xfrm>
            <a:off x="685800" y="1752600"/>
            <a:ext cx="8001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Societies values show up in their norms. </a:t>
            </a:r>
          </a:p>
          <a:p>
            <a:endParaRPr lang="en-US" dirty="0" smtClean="0"/>
          </a:p>
          <a:p>
            <a:r>
              <a:rPr lang="en-US" dirty="0" smtClean="0"/>
              <a:t>If a culture values a specific set of rules for it’s people, it will impose those rules upon the people by making them conform to norms.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Values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Robin Williams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0" y="1676400"/>
            <a:ext cx="2895600" cy="437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(1) Achievement and Success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(2) Individualism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(3) Activity and Work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(4) Efficiency and 	Practicality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(5) Science and 		Technology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(6) Progress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019800" y="1600200"/>
            <a:ext cx="2743200" cy="4525963"/>
          </a:xfrm>
        </p:spPr>
        <p:txBody>
          <a:bodyPr/>
          <a:lstStyle/>
          <a:p>
            <a:r>
              <a:rPr lang="en-US" sz="2000" dirty="0" smtClean="0"/>
              <a:t>(7) Material Comfort</a:t>
            </a:r>
          </a:p>
          <a:p>
            <a:r>
              <a:rPr lang="en-US" sz="2000" dirty="0" smtClean="0"/>
              <a:t>(8) Humanitarianism</a:t>
            </a:r>
          </a:p>
          <a:p>
            <a:r>
              <a:rPr lang="en-US" sz="2000" dirty="0" smtClean="0"/>
              <a:t>(9) Freedom</a:t>
            </a:r>
          </a:p>
          <a:p>
            <a:r>
              <a:rPr lang="en-US" sz="2000" dirty="0" smtClean="0"/>
              <a:t>(10) Democracy</a:t>
            </a:r>
          </a:p>
          <a:p>
            <a:r>
              <a:rPr lang="en-US" sz="2000" dirty="0" smtClean="0"/>
              <a:t>(11) Equality</a:t>
            </a:r>
          </a:p>
          <a:p>
            <a:r>
              <a:rPr lang="en-US" sz="2000" dirty="0" smtClean="0"/>
              <a:t>(12) Racism and Group Superiority</a:t>
            </a:r>
          </a:p>
          <a:p>
            <a:r>
              <a:rPr lang="en-US" sz="2000" dirty="0" smtClean="0"/>
              <a:t>(13) Education</a:t>
            </a:r>
          </a:p>
          <a:p>
            <a:r>
              <a:rPr lang="en-US" sz="2000" dirty="0" smtClean="0"/>
              <a:t>(14) Religiosity</a:t>
            </a:r>
          </a:p>
          <a:p>
            <a:r>
              <a:rPr lang="en-US" sz="2000" dirty="0" smtClean="0"/>
              <a:t>(15) Romantic Love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half" idx="2"/>
          </p:nvPr>
        </p:nvSpPr>
        <p:spPr>
          <a:xfrm>
            <a:off x="990600" y="1752600"/>
            <a:ext cx="7467600" cy="4373563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200" b="1" u="sng" dirty="0" smtClean="0"/>
              <a:t> Diffusion </a:t>
            </a:r>
            <a:r>
              <a:rPr lang="en-US" sz="2200" b="1" dirty="0" smtClean="0"/>
              <a:t>- process of spreading culture traits from society to society. Technology and material traits diffuse faster than beliefs and ideas.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u="sng" dirty="0" smtClean="0"/>
              <a:t>Discovery</a:t>
            </a:r>
            <a:r>
              <a:rPr lang="en-US" sz="2200" b="1" dirty="0" smtClean="0"/>
              <a:t> – societies creating culture based on discovery for new uses of former ways to conform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dirty="0" smtClean="0"/>
              <a:t>Ex:  Light bulb (There was always a way to light a room with a candle. They discovered a new way.)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u="sng" dirty="0" smtClean="0"/>
              <a:t>Invention</a:t>
            </a:r>
            <a:r>
              <a:rPr lang="en-US" sz="2200" b="1" dirty="0" smtClean="0"/>
              <a:t> – Creation of culture traits and patterns from new elements in a society</a:t>
            </a:r>
          </a:p>
          <a:p>
            <a:endParaRPr lang="en-US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Culture Change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/>
          <a:lstStyle/>
          <a:p>
            <a:r>
              <a:rPr lang="en-US" dirty="0" smtClean="0"/>
              <a:t>Diffusion, Discovery and Invention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Subculture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And counterculture.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7772400" cy="4373563"/>
          </a:xfrm>
        </p:spPr>
        <p:txBody>
          <a:bodyPr/>
          <a:lstStyle/>
          <a:p>
            <a:pPr lvl="1"/>
            <a:r>
              <a:rPr lang="en-US" b="1" u="sng" dirty="0" smtClean="0">
                <a:sym typeface="Wingdings" pitchFamily="2" charset="2"/>
              </a:rPr>
              <a:t>Subculture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/>
              <a:t>a group that is part of the dominant culture but that differs from it in some important respects</a:t>
            </a:r>
          </a:p>
          <a:p>
            <a:pPr lvl="1"/>
            <a:r>
              <a:rPr lang="en-US" b="1" u="sng" dirty="0" smtClean="0"/>
              <a:t>Counterculture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 subculture deliberately and consciously opposed to certain central beliefs or attitudes of the dominant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earth_flow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PM_earth_flower</Template>
  <TotalTime>65</TotalTime>
  <Words>572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Segoe UI</vt:lpstr>
      <vt:lpstr>Wingdings</vt:lpstr>
      <vt:lpstr>Perpetua</vt:lpstr>
      <vt:lpstr>Arial Rounded MT Bold</vt:lpstr>
      <vt:lpstr>Calibri</vt:lpstr>
      <vt:lpstr>PM_earth_flower</vt:lpstr>
      <vt:lpstr>Social Structure and Norms Review</vt:lpstr>
      <vt:lpstr>Agenda</vt:lpstr>
      <vt:lpstr>Norms</vt:lpstr>
      <vt:lpstr>Culture</vt:lpstr>
      <vt:lpstr>Sanctions </vt:lpstr>
      <vt:lpstr>Values</vt:lpstr>
      <vt:lpstr>American Values</vt:lpstr>
      <vt:lpstr>Culture Change</vt:lpstr>
      <vt:lpstr>Subculture</vt:lpstr>
      <vt:lpstr>Culture Components</vt:lpstr>
      <vt:lpstr>Culture</vt:lpstr>
      <vt:lpstr>Arapesh v. Mundugumor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Structure and Norms Review</dc:title>
  <dc:creator>User</dc:creator>
  <cp:lastModifiedBy>Windows User</cp:lastModifiedBy>
  <cp:revision>17</cp:revision>
  <dcterms:created xsi:type="dcterms:W3CDTF">2012-10-14T23:06:21Z</dcterms:created>
  <dcterms:modified xsi:type="dcterms:W3CDTF">2013-03-13T11:18:38Z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TC101857281</vt:lpwstr>
  </property>
</Properties>
</file>