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56" r:id="rId2"/>
    <p:sldId id="257" r:id="rId3"/>
    <p:sldId id="264" r:id="rId4"/>
    <p:sldId id="258" r:id="rId5"/>
    <p:sldId id="265" r:id="rId6"/>
    <p:sldId id="266" r:id="rId7"/>
    <p:sldId id="259" r:id="rId8"/>
    <p:sldId id="267" r:id="rId9"/>
    <p:sldId id="260" r:id="rId10"/>
    <p:sldId id="268" r:id="rId11"/>
    <p:sldId id="269" r:id="rId12"/>
    <p:sldId id="270" r:id="rId13"/>
    <p:sldId id="271" r:id="rId14"/>
    <p:sldId id="272" r:id="rId15"/>
    <p:sldId id="261" r:id="rId16"/>
    <p:sldId id="262" r:id="rId17"/>
    <p:sldId id="263" r:id="rId18"/>
  </p:sldIdLst>
  <p:sldSz cx="9144000" cy="6858000" type="screen4x3"/>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63"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40188" y="0"/>
            <a:ext cx="3090862" cy="471488"/>
          </a:xfrm>
          <a:prstGeom prst="rect">
            <a:avLst/>
          </a:prstGeom>
        </p:spPr>
        <p:txBody>
          <a:bodyPr vert="horz" lIns="91440" tIns="45720" rIns="91440" bIns="45720" rtlCol="0"/>
          <a:lstStyle>
            <a:lvl1pPr algn="r">
              <a:defRPr sz="1200"/>
            </a:lvl1pPr>
          </a:lstStyle>
          <a:p>
            <a:fld id="{6381DF89-6429-4558-BE32-2E838DEC5819}" type="datetimeFigureOut">
              <a:rPr lang="en-US" smtClean="0"/>
              <a:t>3/9/2017</a:t>
            </a:fld>
            <a:endParaRPr lang="en-US"/>
          </a:p>
        </p:txBody>
      </p:sp>
      <p:sp>
        <p:nvSpPr>
          <p:cNvPr id="4" name="Footer Placeholder 3"/>
          <p:cNvSpPr>
            <a:spLocks noGrp="1"/>
          </p:cNvSpPr>
          <p:nvPr>
            <p:ph type="ftr" sz="quarter" idx="2"/>
          </p:nvPr>
        </p:nvSpPr>
        <p:spPr>
          <a:xfrm>
            <a:off x="0" y="8947150"/>
            <a:ext cx="3090863" cy="471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40188" y="8947150"/>
            <a:ext cx="3090862" cy="471488"/>
          </a:xfrm>
          <a:prstGeom prst="rect">
            <a:avLst/>
          </a:prstGeom>
        </p:spPr>
        <p:txBody>
          <a:bodyPr vert="horz" lIns="91440" tIns="45720" rIns="91440" bIns="45720" rtlCol="0" anchor="b"/>
          <a:lstStyle>
            <a:lvl1pPr algn="r">
              <a:defRPr sz="1200"/>
            </a:lvl1pPr>
          </a:lstStyle>
          <a:p>
            <a:fld id="{1A113294-AA07-418E-B530-6FD0001FEB44}" type="slidenum">
              <a:rPr lang="en-US" smtClean="0"/>
              <a:t>‹#›</a:t>
            </a:fld>
            <a:endParaRPr lang="en-US"/>
          </a:p>
        </p:txBody>
      </p:sp>
    </p:spTree>
    <p:extLst>
      <p:ext uri="{BB962C8B-B14F-4D97-AF65-F5344CB8AC3E}">
        <p14:creationId xmlns:p14="http://schemas.microsoft.com/office/powerpoint/2010/main" val="4178218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1416E18-FB05-4FE4-972A-2AEF5ADB97B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0A6C0-862A-48C7-BE65-26C8B4D98AE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16E18-FB05-4FE4-972A-2AEF5ADB97B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16E18-FB05-4FE4-972A-2AEF5ADB97B8}" type="datetimeFigureOut">
              <a:rPr lang="en-US" smtClean="0"/>
              <a:pPr/>
              <a:t>3/9/2017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16E18-FB05-4FE4-972A-2AEF5ADB97B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416E18-FB05-4FE4-972A-2AEF5ADB97B8}" type="datetimeFigureOut">
              <a:rPr lang="en-US" smtClean="0"/>
              <a:pPr/>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0A6C0-862A-48C7-BE65-26C8B4D98A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416E18-FB05-4FE4-972A-2AEF5ADB97B8}"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416E18-FB05-4FE4-972A-2AEF5ADB97B8}" type="datetimeFigureOut">
              <a:rPr lang="en-US" smtClean="0"/>
              <a:pPr/>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416E18-FB05-4FE4-972A-2AEF5ADB97B8}" type="datetimeFigureOut">
              <a:rPr lang="en-US" smtClean="0"/>
              <a:pPr/>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6E18-FB05-4FE4-972A-2AEF5ADB97B8}" type="datetimeFigureOut">
              <a:rPr lang="en-US" smtClean="0"/>
              <a:pPr/>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0A6C0-862A-48C7-BE65-26C8B4D98A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416E18-FB05-4FE4-972A-2AEF5ADB97B8}" type="datetimeFigureOut">
              <a:rPr lang="en-US" smtClean="0"/>
              <a:pPr/>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0A6C0-862A-48C7-BE65-26C8B4D98AE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1416E18-FB05-4FE4-972A-2AEF5ADB97B8}" type="datetimeFigureOut">
              <a:rPr lang="en-US" smtClean="0"/>
              <a:pPr/>
              <a:t>3/9/2017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FC0A6C0-862A-48C7-BE65-26C8B4D98A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1416E18-FB05-4FE4-972A-2AEF5ADB97B8}" type="datetimeFigureOut">
              <a:rPr lang="en-US" smtClean="0"/>
              <a:pPr/>
              <a:t>3/9/2017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C0A6C0-862A-48C7-BE65-26C8B4D98A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jOLqNOfzus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8077200" cy="2590800"/>
          </a:xfrm>
        </p:spPr>
        <p:txBody>
          <a:bodyPr>
            <a:normAutofit/>
          </a:bodyPr>
          <a:lstStyle/>
          <a:p>
            <a:r>
              <a:rPr lang="en-US" dirty="0" smtClean="0"/>
              <a:t/>
            </a:r>
            <a:br>
              <a:rPr lang="en-US" dirty="0" smtClean="0"/>
            </a:br>
            <a:r>
              <a:rPr lang="en-US" dirty="0" smtClean="0"/>
              <a:t>Cultural Conformity and Adaptation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Equality and Democracy</a:t>
            </a:r>
            <a:endParaRPr lang="en-US" dirty="0"/>
          </a:p>
        </p:txBody>
      </p:sp>
      <p:sp>
        <p:nvSpPr>
          <p:cNvPr id="3" name="Content Placeholder 2"/>
          <p:cNvSpPr>
            <a:spLocks noGrp="1"/>
          </p:cNvSpPr>
          <p:nvPr>
            <p:ph idx="1"/>
          </p:nvPr>
        </p:nvSpPr>
        <p:spPr>
          <a:xfrm>
            <a:off x="304800" y="1600201"/>
            <a:ext cx="8382000" cy="4800600"/>
          </a:xfrm>
        </p:spPr>
        <p:txBody>
          <a:bodyPr/>
          <a:lstStyle/>
          <a:p>
            <a:r>
              <a:rPr lang="en-US" b="1" dirty="0" smtClean="0"/>
              <a:t>To have human equality, there must be an equality of opportunity; success must be earned</a:t>
            </a:r>
          </a:p>
          <a:p>
            <a:pPr lvl="1"/>
            <a:r>
              <a:rPr lang="en-US" b="1" dirty="0" smtClean="0"/>
              <a:t>“We hold these truths to be self-evident… all men are created equal.”</a:t>
            </a:r>
          </a:p>
          <a:p>
            <a:pPr lvl="1"/>
            <a:r>
              <a:rPr lang="en-US" b="1" dirty="0" smtClean="0"/>
              <a:t>Americans believe </a:t>
            </a:r>
            <a:br>
              <a:rPr lang="en-US" b="1" dirty="0" smtClean="0"/>
            </a:br>
            <a:r>
              <a:rPr lang="en-US" b="1" dirty="0" smtClean="0"/>
              <a:t>in equality in the </a:t>
            </a:r>
            <a:br>
              <a:rPr lang="en-US" b="1" dirty="0" smtClean="0"/>
            </a:br>
            <a:r>
              <a:rPr lang="en-US" b="1" dirty="0" smtClean="0"/>
              <a:t>government.</a:t>
            </a:r>
            <a:br>
              <a:rPr lang="en-US" b="1" dirty="0" smtClean="0"/>
            </a:br>
            <a:endParaRPr lang="en-US" b="1" dirty="0" smtClean="0"/>
          </a:p>
          <a:p>
            <a:endParaRPr lang="en-US" dirty="0"/>
          </a:p>
        </p:txBody>
      </p:sp>
      <p:pic>
        <p:nvPicPr>
          <p:cNvPr id="2050" name="Picture 2" descr="http://2.bp.blogspot.com/-dOBoccJhTmg/U3ZwM1xvR9I/AAAAAAAA7xc/54JrifLF41Q/s1600/ower+to+the+peo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74475"/>
            <a:ext cx="503872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Freedom</a:t>
            </a:r>
            <a:endParaRPr lang="en-US" dirty="0"/>
          </a:p>
        </p:txBody>
      </p:sp>
      <p:sp>
        <p:nvSpPr>
          <p:cNvPr id="3" name="Content Placeholder 2"/>
          <p:cNvSpPr>
            <a:spLocks noGrp="1"/>
          </p:cNvSpPr>
          <p:nvPr>
            <p:ph idx="1"/>
          </p:nvPr>
        </p:nvSpPr>
        <p:spPr>
          <a:xfrm>
            <a:off x="304800" y="1600201"/>
            <a:ext cx="8382000" cy="4800600"/>
          </a:xfrm>
        </p:spPr>
        <p:txBody>
          <a:bodyPr/>
          <a:lstStyle/>
          <a:p>
            <a:r>
              <a:rPr lang="en-US" b="1" dirty="0" smtClean="0"/>
              <a:t>Freedoms of choice such as religion, speech, and press must be protected from government interference</a:t>
            </a:r>
          </a:p>
          <a:p>
            <a:pPr lvl="1"/>
            <a:r>
              <a:rPr lang="en-US" b="1" dirty="0" smtClean="0"/>
              <a:t>Fight to protect these freedoms for direct government interference </a:t>
            </a:r>
          </a:p>
          <a:p>
            <a:pPr lvl="1"/>
            <a:r>
              <a:rPr lang="en-US" b="1" dirty="0" smtClean="0"/>
              <a:t>Core values of the United States.</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52400" y="4848225"/>
            <a:ext cx="2276475" cy="20097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781800" y="4705350"/>
            <a:ext cx="212407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and Group Superiority</a:t>
            </a:r>
            <a:endParaRPr lang="en-US" dirty="0"/>
          </a:p>
        </p:txBody>
      </p:sp>
      <p:sp>
        <p:nvSpPr>
          <p:cNvPr id="3" name="Content Placeholder 2"/>
          <p:cNvSpPr>
            <a:spLocks noGrp="1"/>
          </p:cNvSpPr>
          <p:nvPr>
            <p:ph idx="1"/>
          </p:nvPr>
        </p:nvSpPr>
        <p:spPr/>
        <p:txBody>
          <a:bodyPr/>
          <a:lstStyle/>
          <a:p>
            <a:r>
              <a:rPr lang="en-US" b="1" dirty="0" smtClean="0"/>
              <a:t>Contradicts freedom, democracy, and equality.</a:t>
            </a:r>
          </a:p>
          <a:p>
            <a:r>
              <a:rPr lang="en-US" b="1" dirty="0" smtClean="0"/>
              <a:t>Americans value some groups more than others and have done so throughout our history.</a:t>
            </a:r>
          </a:p>
          <a:p>
            <a:pPr lvl="1"/>
            <a:r>
              <a:rPr lang="en-US" b="1" dirty="0" smtClean="0"/>
              <a:t>Native Americans being slaughtered</a:t>
            </a:r>
          </a:p>
          <a:p>
            <a:pPr lvl="1"/>
            <a:r>
              <a:rPr lang="en-US" b="1" dirty="0" smtClean="0"/>
              <a:t>Japanese camps during WWII</a:t>
            </a:r>
          </a:p>
          <a:p>
            <a:pPr lvl="1"/>
            <a:r>
              <a:rPr lang="en-US" b="1" dirty="0" smtClean="0"/>
              <a:t>Today… attacks on Immigrants and Muslims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b="1" dirty="0" smtClean="0"/>
              <a:t>Go as far as you can.</a:t>
            </a:r>
          </a:p>
          <a:p>
            <a:r>
              <a:rPr lang="en-US" b="1" dirty="0" smtClean="0"/>
              <a:t>Higher education is considered appropriate.</a:t>
            </a:r>
          </a:p>
          <a:p>
            <a:r>
              <a:rPr lang="en-US" b="1" dirty="0" smtClean="0"/>
              <a:t>Apprenticeships are often looked down upon because of the lack of “formal” education.</a:t>
            </a:r>
            <a:endParaRPr lang="en-US" dirty="0"/>
          </a:p>
        </p:txBody>
      </p:sp>
      <p:pic>
        <p:nvPicPr>
          <p:cNvPr id="1026" name="Picture 2" descr="https://encrypted-tbn1.gstatic.com/images?q=tbn:ANd9GcS_2cJ_rIt8dtbpo8-7qPGVybYYqFhFJJHVylkpS1L2RDxMSs5D"/>
          <p:cNvPicPr>
            <a:picLocks noChangeAspect="1" noChangeArrowheads="1"/>
          </p:cNvPicPr>
          <p:nvPr/>
        </p:nvPicPr>
        <p:blipFill>
          <a:blip r:embed="rId2" cstate="print"/>
          <a:srcRect/>
          <a:stretch>
            <a:fillRect/>
          </a:stretch>
        </p:blipFill>
        <p:spPr bwMode="auto">
          <a:xfrm>
            <a:off x="1752600" y="4876800"/>
            <a:ext cx="2495550" cy="1828800"/>
          </a:xfrm>
          <a:prstGeom prst="rect">
            <a:avLst/>
          </a:prstGeom>
          <a:noFill/>
        </p:spPr>
      </p:pic>
      <p:pic>
        <p:nvPicPr>
          <p:cNvPr id="1028" name="Picture 4" descr="https://encrypted-tbn1.gstatic.com/images?q=tbn:ANd9GcQjDoPk4kNcCsUMR-BOrux1EUua6ZymsPR3wmSJeTMJ2eGU6JXrR2E4sxAm"/>
          <p:cNvPicPr>
            <a:picLocks noChangeAspect="1" noChangeArrowheads="1"/>
          </p:cNvPicPr>
          <p:nvPr/>
        </p:nvPicPr>
        <p:blipFill>
          <a:blip r:embed="rId3" cstate="print"/>
          <a:srcRect/>
          <a:stretch>
            <a:fillRect/>
          </a:stretch>
        </p:blipFill>
        <p:spPr bwMode="auto">
          <a:xfrm>
            <a:off x="6019800" y="4419600"/>
            <a:ext cx="2143125"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Values in Our Society (R. Williams)</a:t>
            </a:r>
            <a:endParaRPr lang="en-US" dirty="0"/>
          </a:p>
        </p:txBody>
      </p:sp>
      <p:sp>
        <p:nvSpPr>
          <p:cNvPr id="5" name="Content Placeholder 4"/>
          <p:cNvSpPr>
            <a:spLocks noGrp="1"/>
          </p:cNvSpPr>
          <p:nvPr>
            <p:ph idx="1"/>
          </p:nvPr>
        </p:nvSpPr>
        <p:spPr>
          <a:xfrm>
            <a:off x="381000" y="1828800"/>
            <a:ext cx="3810000" cy="4625609"/>
          </a:xfrm>
        </p:spPr>
        <p:txBody>
          <a:bodyPr>
            <a:normAutofit fontScale="92500"/>
          </a:bodyPr>
          <a:lstStyle/>
          <a:p>
            <a:pPr>
              <a:lnSpc>
                <a:spcPct val="90000"/>
              </a:lnSpc>
            </a:pPr>
            <a:r>
              <a:rPr lang="en-US" dirty="0" smtClean="0"/>
              <a:t>(1) Achievement and 		Success</a:t>
            </a:r>
          </a:p>
          <a:p>
            <a:pPr>
              <a:lnSpc>
                <a:spcPct val="90000"/>
              </a:lnSpc>
            </a:pPr>
            <a:r>
              <a:rPr lang="en-US" dirty="0" smtClean="0"/>
              <a:t>(2) Individualism</a:t>
            </a:r>
          </a:p>
          <a:p>
            <a:pPr>
              <a:lnSpc>
                <a:spcPct val="90000"/>
              </a:lnSpc>
            </a:pPr>
            <a:r>
              <a:rPr lang="en-US" dirty="0" smtClean="0"/>
              <a:t>(3) Activity and Work</a:t>
            </a:r>
          </a:p>
          <a:p>
            <a:pPr>
              <a:lnSpc>
                <a:spcPct val="90000"/>
              </a:lnSpc>
            </a:pPr>
            <a:r>
              <a:rPr lang="en-US" dirty="0" smtClean="0"/>
              <a:t>(4) Efficiency and 		Practicality</a:t>
            </a:r>
          </a:p>
          <a:p>
            <a:pPr>
              <a:lnSpc>
                <a:spcPct val="90000"/>
              </a:lnSpc>
            </a:pPr>
            <a:r>
              <a:rPr lang="en-US" dirty="0" smtClean="0"/>
              <a:t>(5) Science and 			Technology</a:t>
            </a:r>
          </a:p>
          <a:p>
            <a:pPr>
              <a:lnSpc>
                <a:spcPct val="90000"/>
              </a:lnSpc>
            </a:pPr>
            <a:r>
              <a:rPr lang="en-US" dirty="0" smtClean="0"/>
              <a:t>(6) Progress </a:t>
            </a:r>
          </a:p>
          <a:p>
            <a:endParaRPr lang="en-US" dirty="0"/>
          </a:p>
        </p:txBody>
      </p:sp>
      <p:sp>
        <p:nvSpPr>
          <p:cNvPr id="6" name="Content Placeholder 4"/>
          <p:cNvSpPr txBox="1">
            <a:spLocks/>
          </p:cNvSpPr>
          <p:nvPr/>
        </p:nvSpPr>
        <p:spPr>
          <a:xfrm>
            <a:off x="4495800" y="1905000"/>
            <a:ext cx="4114800" cy="4625609"/>
          </a:xfrm>
          <a:prstGeom prst="rect">
            <a:avLst/>
          </a:prstGeom>
        </p:spPr>
        <p:txBody>
          <a:bodyPr vert="horz" lIns="54864" tIns="91440" rtlCol="0">
            <a:normAutofit fontScale="92500" lnSpcReduction="10000"/>
          </a:bodyPr>
          <a:lstStyle/>
          <a:p>
            <a:r>
              <a:rPr lang="en-US" sz="3200" dirty="0" smtClean="0"/>
              <a:t>(7) Material Comfort</a:t>
            </a:r>
          </a:p>
          <a:p>
            <a:r>
              <a:rPr lang="en-US" sz="3200" dirty="0" smtClean="0"/>
              <a:t>(8) Humanitarianism</a:t>
            </a:r>
          </a:p>
          <a:p>
            <a:r>
              <a:rPr lang="en-US" sz="3200" dirty="0" smtClean="0"/>
              <a:t>(9) Freedom</a:t>
            </a:r>
          </a:p>
          <a:p>
            <a:r>
              <a:rPr lang="en-US" sz="3200" dirty="0" smtClean="0"/>
              <a:t>(10) Democracy</a:t>
            </a:r>
          </a:p>
          <a:p>
            <a:r>
              <a:rPr lang="en-US" sz="3200" dirty="0" smtClean="0"/>
              <a:t>(11) Equality</a:t>
            </a:r>
          </a:p>
          <a:p>
            <a:r>
              <a:rPr lang="en-US" sz="3200" dirty="0" smtClean="0"/>
              <a:t>(12) Racism and 			Group Superiority</a:t>
            </a:r>
          </a:p>
          <a:p>
            <a:r>
              <a:rPr lang="en-US" sz="3200" dirty="0" smtClean="0"/>
              <a:t>(13) Education</a:t>
            </a:r>
          </a:p>
          <a:p>
            <a:r>
              <a:rPr lang="en-US" sz="3200" dirty="0" smtClean="0"/>
              <a:t>(14) Religiosity</a:t>
            </a:r>
          </a:p>
          <a:p>
            <a:r>
              <a:rPr lang="en-US" sz="3200" dirty="0" smtClean="0"/>
              <a:t>(15) Romantic Love</a:t>
            </a:r>
          </a:p>
        </p:txBody>
      </p:sp>
    </p:spTree>
    <p:extLst>
      <p:ext uri="{BB962C8B-B14F-4D97-AF65-F5344CB8AC3E}">
        <p14:creationId xmlns:p14="http://schemas.microsoft.com/office/powerpoint/2010/main" val="82318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Core Values</a:t>
            </a:r>
            <a:endParaRPr lang="en-US" dirty="0"/>
          </a:p>
        </p:txBody>
      </p:sp>
      <p:sp>
        <p:nvSpPr>
          <p:cNvPr id="3" name="Content Placeholder 2"/>
          <p:cNvSpPr>
            <a:spLocks noGrp="1"/>
          </p:cNvSpPr>
          <p:nvPr>
            <p:ph idx="1"/>
          </p:nvPr>
        </p:nvSpPr>
        <p:spPr>
          <a:xfrm>
            <a:off x="0" y="2057400"/>
            <a:ext cx="9144000" cy="4800599"/>
          </a:xfrm>
        </p:spPr>
        <p:txBody>
          <a:bodyPr/>
          <a:lstStyle/>
          <a:p>
            <a:r>
              <a:rPr lang="en-US" b="1" i="1" dirty="0" smtClean="0"/>
              <a:t>Nationalism and Patriotism</a:t>
            </a:r>
          </a:p>
          <a:p>
            <a:pPr lvl="1"/>
            <a:r>
              <a:rPr lang="en-US" sz="1800" b="1" i="1" dirty="0" smtClean="0"/>
              <a:t>Belief that American values/institutions represent the best on earth</a:t>
            </a:r>
          </a:p>
          <a:p>
            <a:r>
              <a:rPr lang="en-US" b="1" i="1" dirty="0" smtClean="0"/>
              <a:t>Science and Rationality</a:t>
            </a:r>
          </a:p>
          <a:p>
            <a:pPr lvl="1"/>
            <a:r>
              <a:rPr lang="en-US" sz="1800" b="1" i="1" dirty="0" smtClean="0"/>
              <a:t>Mastering the environment to secure a better life in terms of material comforts</a:t>
            </a:r>
          </a:p>
          <a:p>
            <a:r>
              <a:rPr lang="en-US" b="1" i="1" dirty="0" smtClean="0"/>
              <a:t>Religious Values</a:t>
            </a:r>
          </a:p>
          <a:p>
            <a:pPr lvl="1"/>
            <a:r>
              <a:rPr lang="en-US" sz="1800" b="1" i="1" dirty="0" smtClean="0"/>
              <a:t>There is a general feeling that every American should embrace religion</a:t>
            </a:r>
          </a:p>
          <a:p>
            <a:pPr lvl="1"/>
            <a:r>
              <a:rPr lang="en-US" sz="1800" b="1" i="1" dirty="0" smtClean="0"/>
              <a:t>“In God We Trust” on our money;  “…one nation under God.”</a:t>
            </a:r>
          </a:p>
          <a:p>
            <a:r>
              <a:rPr lang="en-US" b="1" i="1" dirty="0" smtClean="0"/>
              <a:t>Romantic Love</a:t>
            </a:r>
          </a:p>
          <a:p>
            <a:pPr lvl="1"/>
            <a:r>
              <a:rPr lang="en-US" sz="1800" b="1" i="1" dirty="0" smtClean="0"/>
              <a:t>Only proper basis for marriage is love</a:t>
            </a:r>
          </a:p>
          <a:p>
            <a:pPr lvl="1"/>
            <a:r>
              <a:rPr lang="en-US" sz="1800" b="1" dirty="0" smtClean="0"/>
              <a:t>Songs, literature, mass media, and “folk beliefs” all stress this value. “love conquers all”</a:t>
            </a:r>
            <a:endParaRPr lang="en-US" sz="1800" b="1" i="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new values have developed in the United States since </a:t>
            </a:r>
            <a:r>
              <a:rPr lang="en-US" smtClean="0"/>
              <a:t>the 1960s and 70s</a:t>
            </a:r>
            <a:r>
              <a:rPr lang="en-US" dirty="0" smtClean="0"/>
              <a:t>?</a:t>
            </a:r>
            <a:br>
              <a:rPr lang="en-US" dirty="0" smtClean="0"/>
            </a:br>
            <a:r>
              <a:rPr lang="en-US" dirty="0" smtClean="0"/>
              <a:t/>
            </a:r>
            <a:br>
              <a:rPr lang="en-US" dirty="0" smtClean="0"/>
            </a:br>
            <a:endParaRPr lang="en-US" dirty="0" smtClean="0"/>
          </a:p>
          <a:p>
            <a:endParaRPr lang="en-US" dirty="0" smtClean="0"/>
          </a:p>
          <a:p>
            <a:r>
              <a:rPr lang="en-US" dirty="0" smtClean="0"/>
              <a:t>See if you can come up with at least 3 or 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some of these…?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Commitment to the full development of one’s personality, talents, and potential; </a:t>
            </a:r>
          </a:p>
          <a:p>
            <a:pPr lvl="1"/>
            <a:r>
              <a:rPr lang="en-US" b="1" i="1" dirty="0" smtClean="0"/>
              <a:t>Self-fulfillment </a:t>
            </a:r>
          </a:p>
          <a:p>
            <a:pPr lvl="1"/>
            <a:r>
              <a:rPr lang="en-US" b="1" i="1" dirty="0" smtClean="0"/>
              <a:t>Leisure</a:t>
            </a:r>
          </a:p>
          <a:p>
            <a:pPr lvl="1"/>
            <a:r>
              <a:rPr lang="en-US" b="1" i="1" dirty="0" smtClean="0"/>
              <a:t>Physical fitness</a:t>
            </a:r>
          </a:p>
          <a:p>
            <a:pPr lvl="1"/>
            <a:r>
              <a:rPr lang="en-US" b="1" i="1" dirty="0" smtClean="0"/>
              <a:t>Youthfulness</a:t>
            </a:r>
          </a:p>
          <a:p>
            <a:pPr lvl="1"/>
            <a:r>
              <a:rPr lang="en-US" b="1" i="1" dirty="0" smtClean="0"/>
              <a:t>Narcissism</a:t>
            </a:r>
          </a:p>
          <a:p>
            <a:pPr lvl="1"/>
            <a:r>
              <a:rPr lang="en-US" b="1" i="1" dirty="0" smtClean="0"/>
              <a:t>Environmental protection</a:t>
            </a:r>
            <a:br>
              <a:rPr lang="en-US" b="1" i="1" dirty="0" smtClean="0"/>
            </a:br>
            <a:endParaRPr lang="en-US" b="1" i="1" dirty="0" smtClean="0"/>
          </a:p>
          <a:p>
            <a:r>
              <a:rPr lang="en-US" dirty="0" smtClean="0"/>
              <a:t>Education and religion were still deemed important by students who were polled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5410200"/>
          </a:xfrm>
        </p:spPr>
        <p:txBody>
          <a:bodyPr>
            <a:normAutofit lnSpcReduction="10000"/>
          </a:bodyPr>
          <a:lstStyle/>
          <a:p>
            <a:pPr>
              <a:buNone/>
            </a:pPr>
            <a:r>
              <a:rPr lang="en-US" dirty="0" smtClean="0"/>
              <a:t>You wake up in the middle of the night, roll over in bed and realize </a:t>
            </a:r>
            <a:r>
              <a:rPr lang="en-US" smtClean="0"/>
              <a:t>it’s 3:25am</a:t>
            </a:r>
            <a:r>
              <a:rPr lang="en-US" dirty="0" smtClean="0"/>
              <a:t>.  As you start to fall back asleep you cough and see that there is smoke in your room. You jump out of bed to the realization that your house is on fire. You have less than 2 minutes to get out of the house.</a:t>
            </a:r>
          </a:p>
          <a:p>
            <a:pPr>
              <a:buNone/>
            </a:pPr>
            <a:endParaRPr lang="en-US" b="1" dirty="0" smtClean="0"/>
          </a:p>
          <a:p>
            <a:pPr>
              <a:buNone/>
            </a:pPr>
            <a:r>
              <a:rPr lang="en-US" b="1" dirty="0" smtClean="0"/>
              <a:t>What do you stop to take out of the house with you?  Make a list of items in the order that they come into your head. </a:t>
            </a:r>
            <a:br>
              <a:rPr lang="en-US" b="1" dirty="0" smtClean="0"/>
            </a:br>
            <a:endParaRPr lang="en-US" b="1" dirty="0" smtClean="0"/>
          </a:p>
        </p:txBody>
      </p:sp>
      <p:sp>
        <p:nvSpPr>
          <p:cNvPr id="4" name="Title 3"/>
          <p:cNvSpPr>
            <a:spLocks noGrp="1"/>
          </p:cNvSpPr>
          <p:nvPr>
            <p:ph type="title"/>
          </p:nvPr>
        </p:nvSpPr>
        <p:spPr/>
        <p:txBody>
          <a:bodyPr>
            <a:normAutofit fontScale="90000"/>
          </a:bodyPr>
          <a:lstStyle/>
          <a:p>
            <a:r>
              <a:rPr lang="en-US" dirty="0" smtClean="0"/>
              <a:t>It’s a scary thought… but imagine…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Values in Our Society (R. Williams)</a:t>
            </a:r>
            <a:endParaRPr lang="en-US" dirty="0"/>
          </a:p>
        </p:txBody>
      </p:sp>
      <p:sp>
        <p:nvSpPr>
          <p:cNvPr id="5" name="Content Placeholder 4"/>
          <p:cNvSpPr>
            <a:spLocks noGrp="1"/>
          </p:cNvSpPr>
          <p:nvPr>
            <p:ph idx="1"/>
          </p:nvPr>
        </p:nvSpPr>
        <p:spPr>
          <a:xfrm>
            <a:off x="381000" y="1828800"/>
            <a:ext cx="3810000" cy="4625609"/>
          </a:xfrm>
        </p:spPr>
        <p:txBody>
          <a:bodyPr>
            <a:normAutofit fontScale="92500"/>
          </a:bodyPr>
          <a:lstStyle/>
          <a:p>
            <a:pPr>
              <a:lnSpc>
                <a:spcPct val="90000"/>
              </a:lnSpc>
            </a:pPr>
            <a:r>
              <a:rPr lang="en-US" dirty="0" smtClean="0"/>
              <a:t>(1) Achievement and 		Success</a:t>
            </a:r>
          </a:p>
          <a:p>
            <a:pPr>
              <a:lnSpc>
                <a:spcPct val="90000"/>
              </a:lnSpc>
            </a:pPr>
            <a:r>
              <a:rPr lang="en-US" dirty="0" smtClean="0"/>
              <a:t>(2) Individualism</a:t>
            </a:r>
          </a:p>
          <a:p>
            <a:pPr>
              <a:lnSpc>
                <a:spcPct val="90000"/>
              </a:lnSpc>
            </a:pPr>
            <a:r>
              <a:rPr lang="en-US" dirty="0" smtClean="0"/>
              <a:t>(3) Activity and Work</a:t>
            </a:r>
          </a:p>
          <a:p>
            <a:pPr>
              <a:lnSpc>
                <a:spcPct val="90000"/>
              </a:lnSpc>
            </a:pPr>
            <a:r>
              <a:rPr lang="en-US" dirty="0" smtClean="0"/>
              <a:t>(4) Efficiency and 		Practicality</a:t>
            </a:r>
          </a:p>
          <a:p>
            <a:pPr>
              <a:lnSpc>
                <a:spcPct val="90000"/>
              </a:lnSpc>
            </a:pPr>
            <a:r>
              <a:rPr lang="en-US" dirty="0" smtClean="0"/>
              <a:t>(5) Science and 			Technology</a:t>
            </a:r>
          </a:p>
          <a:p>
            <a:pPr>
              <a:lnSpc>
                <a:spcPct val="90000"/>
              </a:lnSpc>
            </a:pPr>
            <a:r>
              <a:rPr lang="en-US" dirty="0" smtClean="0"/>
              <a:t>(6) Progress </a:t>
            </a:r>
          </a:p>
          <a:p>
            <a:endParaRPr lang="en-US" dirty="0"/>
          </a:p>
        </p:txBody>
      </p:sp>
      <p:sp>
        <p:nvSpPr>
          <p:cNvPr id="6" name="Content Placeholder 4"/>
          <p:cNvSpPr txBox="1">
            <a:spLocks/>
          </p:cNvSpPr>
          <p:nvPr/>
        </p:nvSpPr>
        <p:spPr>
          <a:xfrm>
            <a:off x="4495800" y="1905000"/>
            <a:ext cx="4114800" cy="4625609"/>
          </a:xfrm>
          <a:prstGeom prst="rect">
            <a:avLst/>
          </a:prstGeom>
        </p:spPr>
        <p:txBody>
          <a:bodyPr vert="horz" lIns="54864" tIns="91440" rtlCol="0">
            <a:normAutofit fontScale="92500" lnSpcReduction="10000"/>
          </a:bodyPr>
          <a:lstStyle/>
          <a:p>
            <a:r>
              <a:rPr lang="en-US" sz="3200" dirty="0" smtClean="0"/>
              <a:t>(7) Material Comfort</a:t>
            </a:r>
          </a:p>
          <a:p>
            <a:r>
              <a:rPr lang="en-US" sz="3200" dirty="0" smtClean="0"/>
              <a:t>(8) Humanitarianism</a:t>
            </a:r>
          </a:p>
          <a:p>
            <a:r>
              <a:rPr lang="en-US" sz="3200" dirty="0" smtClean="0"/>
              <a:t>(9) Freedom</a:t>
            </a:r>
          </a:p>
          <a:p>
            <a:r>
              <a:rPr lang="en-US" sz="3200" dirty="0" smtClean="0"/>
              <a:t>(10) Democracy</a:t>
            </a:r>
          </a:p>
          <a:p>
            <a:r>
              <a:rPr lang="en-US" sz="3200" dirty="0" smtClean="0"/>
              <a:t>(11) Equality</a:t>
            </a:r>
          </a:p>
          <a:p>
            <a:r>
              <a:rPr lang="en-US" sz="3200" dirty="0" smtClean="0"/>
              <a:t>(12) Racism and 			Group Superiority</a:t>
            </a:r>
          </a:p>
          <a:p>
            <a:r>
              <a:rPr lang="en-US" sz="3200" dirty="0" smtClean="0"/>
              <a:t>(13) Education</a:t>
            </a:r>
          </a:p>
          <a:p>
            <a:r>
              <a:rPr lang="en-US" sz="3200" dirty="0" smtClean="0"/>
              <a:t>(14) Religiosity</a:t>
            </a:r>
          </a:p>
          <a:p>
            <a:r>
              <a:rPr lang="en-US" sz="3200" dirty="0" smtClean="0"/>
              <a:t>(15) Romantic Love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American Values</a:t>
            </a:r>
            <a:endParaRPr lang="en-US" dirty="0"/>
          </a:p>
        </p:txBody>
      </p:sp>
      <p:sp>
        <p:nvSpPr>
          <p:cNvPr id="3" name="Content Placeholder 2"/>
          <p:cNvSpPr>
            <a:spLocks noGrp="1"/>
          </p:cNvSpPr>
          <p:nvPr>
            <p:ph idx="1"/>
          </p:nvPr>
        </p:nvSpPr>
        <p:spPr>
          <a:xfrm>
            <a:off x="152400" y="2743199"/>
            <a:ext cx="4267200" cy="4114801"/>
          </a:xfrm>
        </p:spPr>
        <p:txBody>
          <a:bodyPr>
            <a:normAutofit fontScale="92500" lnSpcReduction="20000"/>
          </a:bodyPr>
          <a:lstStyle/>
          <a:p>
            <a:r>
              <a:rPr lang="en-US" b="1" dirty="0" smtClean="0"/>
              <a:t>Nation built primarily by people who valued individual achievement. Most evident in the area of employment.</a:t>
            </a:r>
          </a:p>
          <a:p>
            <a:r>
              <a:rPr lang="en-US" b="1" dirty="0" smtClean="0"/>
              <a:t>Getting ahead at work, attaining wealth, power and prestige</a:t>
            </a:r>
          </a:p>
          <a:p>
            <a:endParaRPr lang="en-US" dirty="0"/>
          </a:p>
        </p:txBody>
      </p:sp>
      <p:sp>
        <p:nvSpPr>
          <p:cNvPr id="5" name="TextBox 4"/>
          <p:cNvSpPr txBox="1"/>
          <p:nvPr/>
        </p:nvSpPr>
        <p:spPr>
          <a:xfrm>
            <a:off x="6172200" y="3429000"/>
            <a:ext cx="1437188" cy="369332"/>
          </a:xfrm>
          <a:prstGeom prst="rect">
            <a:avLst/>
          </a:prstGeom>
          <a:noFill/>
        </p:spPr>
        <p:txBody>
          <a:bodyPr wrap="none" rtlCol="0">
            <a:spAutoFit/>
          </a:bodyPr>
          <a:lstStyle/>
          <a:p>
            <a:r>
              <a:rPr lang="en-US" dirty="0" smtClean="0">
                <a:hlinkClick r:id="rId2"/>
              </a:rPr>
              <a:t>Limitless Clip</a:t>
            </a:r>
            <a:endParaRPr lang="en-US" dirty="0"/>
          </a:p>
        </p:txBody>
      </p:sp>
      <p:sp>
        <p:nvSpPr>
          <p:cNvPr id="6" name="Title 1"/>
          <p:cNvSpPr txBox="1">
            <a:spLocks/>
          </p:cNvSpPr>
          <p:nvPr/>
        </p:nvSpPr>
        <p:spPr>
          <a:xfrm>
            <a:off x="304800" y="152400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500" b="1" dirty="0" smtClean="0">
                <a:solidFill>
                  <a:schemeClr val="accent1">
                    <a:satMod val="150000"/>
                  </a:schemeClr>
                </a:solidFill>
                <a:latin typeface="+mj-lt"/>
                <a:ea typeface="+mj-ea"/>
                <a:cs typeface="+mj-cs"/>
              </a:rPr>
              <a:t>Personal Achievement</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4495800" y="2590800"/>
            <a:ext cx="44196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Individualism</a:t>
            </a:r>
            <a:endParaRPr lang="en-US" dirty="0"/>
          </a:p>
        </p:txBody>
      </p:sp>
      <p:sp>
        <p:nvSpPr>
          <p:cNvPr id="3" name="Content Placeholder 2"/>
          <p:cNvSpPr>
            <a:spLocks noGrp="1"/>
          </p:cNvSpPr>
          <p:nvPr>
            <p:ph idx="1"/>
          </p:nvPr>
        </p:nvSpPr>
        <p:spPr/>
        <p:txBody>
          <a:bodyPr/>
          <a:lstStyle/>
          <a:p>
            <a:r>
              <a:rPr lang="en-US" b="1" dirty="0" smtClean="0"/>
              <a:t>Success comes through hard work and initiative – downside, if you don’t succeed, most American believe you are to blame. </a:t>
            </a:r>
          </a:p>
          <a:p>
            <a:r>
              <a:rPr lang="en-US" b="1" dirty="0" smtClean="0"/>
              <a:t>Success that comes from </a:t>
            </a:r>
            <a:r>
              <a:rPr lang="en-US" b="1" u="sng" dirty="0" smtClean="0"/>
              <a:t>individual</a:t>
            </a:r>
            <a:r>
              <a:rPr lang="en-US" b="1" dirty="0" smtClean="0"/>
              <a:t> effort and initiative.</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352800" y="4467225"/>
            <a:ext cx="2990850" cy="23907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72225" y="4724400"/>
            <a:ext cx="2771775" cy="184970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4338637"/>
            <a:ext cx="3286125"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t>
            </a:r>
            <a:endParaRPr lang="en-US" dirty="0"/>
          </a:p>
        </p:txBody>
      </p:sp>
      <p:sp>
        <p:nvSpPr>
          <p:cNvPr id="3" name="Content Placeholder 2"/>
          <p:cNvSpPr>
            <a:spLocks noGrp="1"/>
          </p:cNvSpPr>
          <p:nvPr>
            <p:ph idx="1"/>
          </p:nvPr>
        </p:nvSpPr>
        <p:spPr>
          <a:xfrm>
            <a:off x="457200" y="1524001"/>
            <a:ext cx="8229600" cy="2819400"/>
          </a:xfrm>
        </p:spPr>
        <p:txBody>
          <a:bodyPr>
            <a:normAutofit lnSpcReduction="10000"/>
          </a:bodyPr>
          <a:lstStyle/>
          <a:p>
            <a:r>
              <a:rPr lang="en-US" b="1" dirty="0" smtClean="0"/>
              <a:t>Discipline, dedication, and hard work are viewed as signs of virtue</a:t>
            </a:r>
          </a:p>
          <a:p>
            <a:pPr lvl="1"/>
            <a:r>
              <a:rPr lang="en-US" dirty="0" smtClean="0"/>
              <a:t>Busy with activities when not at work.</a:t>
            </a:r>
          </a:p>
          <a:p>
            <a:pPr lvl="1"/>
            <a:r>
              <a:rPr lang="en-US" dirty="0" smtClean="0"/>
              <a:t>Those who choose not to work are considered lazy.</a:t>
            </a:r>
          </a:p>
          <a:p>
            <a:pPr lvl="1"/>
            <a:r>
              <a:rPr lang="en-US" dirty="0" smtClean="0"/>
              <a:t>Seems to be less important in today’s society.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4538662"/>
            <a:ext cx="3485344" cy="231933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76800" y="4393434"/>
            <a:ext cx="3657600" cy="242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Morality and Humanitarianism</a:t>
            </a:r>
            <a:endParaRPr lang="en-US" dirty="0"/>
          </a:p>
        </p:txBody>
      </p:sp>
      <p:sp>
        <p:nvSpPr>
          <p:cNvPr id="3" name="Content Placeholder 2"/>
          <p:cNvSpPr>
            <a:spLocks noGrp="1"/>
          </p:cNvSpPr>
          <p:nvPr>
            <p:ph idx="1"/>
          </p:nvPr>
        </p:nvSpPr>
        <p:spPr>
          <a:xfrm>
            <a:off x="228600" y="1600200"/>
            <a:ext cx="8763000" cy="4800601"/>
          </a:xfrm>
        </p:spPr>
        <p:txBody>
          <a:bodyPr>
            <a:normAutofit/>
          </a:bodyPr>
          <a:lstStyle/>
          <a:p>
            <a:r>
              <a:rPr lang="en-US" b="1" dirty="0" smtClean="0"/>
              <a:t>High value is placed on morality and the world is viewed in terms of right and wrong; quick to help the less fortunate.</a:t>
            </a:r>
          </a:p>
          <a:p>
            <a:pPr lvl="1"/>
            <a:r>
              <a:rPr lang="en-US" b="1" dirty="0" smtClean="0"/>
              <a:t>US was founded on religious faith, justice and equality</a:t>
            </a:r>
          </a:p>
          <a:p>
            <a:pPr lvl="1"/>
            <a:r>
              <a:rPr lang="en-US" b="1" dirty="0" smtClean="0"/>
              <a:t>Helpfulness, </a:t>
            </a:r>
            <a:br>
              <a:rPr lang="en-US" b="1" dirty="0" smtClean="0"/>
            </a:br>
            <a:r>
              <a:rPr lang="en-US" b="1" dirty="0" smtClean="0"/>
              <a:t>personal kindness, </a:t>
            </a:r>
            <a:br>
              <a:rPr lang="en-US" b="1" dirty="0" smtClean="0"/>
            </a:br>
            <a:r>
              <a:rPr lang="en-US" b="1" dirty="0" smtClean="0"/>
              <a:t>aid in mass disasters</a:t>
            </a:r>
          </a:p>
          <a:p>
            <a:endParaRPr lang="en-US" dirty="0"/>
          </a:p>
        </p:txBody>
      </p:sp>
      <p:pic>
        <p:nvPicPr>
          <p:cNvPr id="1026" name="Picture 2" descr="https://files.foreignaffairs.com/styles/large-crop-landscape/s3/legacy/images/WesternGoldstein_HumanitarianIntervention_2000.jpg?itok=oktAY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2002" y="4419600"/>
            <a:ext cx="4089400" cy="2303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Efficiency and Practicality</a:t>
            </a:r>
            <a:endParaRPr lang="en-US" dirty="0"/>
          </a:p>
        </p:txBody>
      </p:sp>
      <p:sp>
        <p:nvSpPr>
          <p:cNvPr id="3" name="Content Placeholder 2"/>
          <p:cNvSpPr>
            <a:spLocks noGrp="1"/>
          </p:cNvSpPr>
          <p:nvPr>
            <p:ph idx="1"/>
          </p:nvPr>
        </p:nvSpPr>
        <p:spPr>
          <a:xfrm>
            <a:off x="457200" y="1775191"/>
            <a:ext cx="8229600" cy="3558809"/>
          </a:xfrm>
        </p:spPr>
        <p:txBody>
          <a:bodyPr/>
          <a:lstStyle/>
          <a:p>
            <a:r>
              <a:rPr lang="en-US" dirty="0" smtClean="0"/>
              <a:t>Practical and inventive; every problem has a solution; objects are judged on their </a:t>
            </a:r>
            <a:r>
              <a:rPr lang="en-US" b="1" dirty="0" smtClean="0"/>
              <a:t>usefulness</a:t>
            </a:r>
            <a:r>
              <a:rPr lang="en-US" dirty="0" smtClean="0"/>
              <a:t> and people on their </a:t>
            </a:r>
            <a:r>
              <a:rPr lang="en-US" b="1" dirty="0" smtClean="0"/>
              <a:t>ability to get things done</a:t>
            </a:r>
          </a:p>
          <a:p>
            <a:r>
              <a:rPr lang="en-US" dirty="0" smtClean="0"/>
              <a:t>Americans consider it important to do things </a:t>
            </a:r>
            <a:r>
              <a:rPr lang="en-US" b="1" dirty="0" smtClean="0"/>
              <a:t>fast </a:t>
            </a:r>
            <a:r>
              <a:rPr lang="en-US" dirty="0" smtClean="0"/>
              <a:t>and constantly seek changes to increase </a:t>
            </a:r>
            <a:r>
              <a:rPr lang="en-US" b="1" dirty="0" smtClean="0"/>
              <a:t>efficiency</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676400" y="5295900"/>
            <a:ext cx="2914650" cy="15621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715000" y="4953000"/>
            <a:ext cx="265747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Progress and Material Comfort</a:t>
            </a:r>
            <a:endParaRPr lang="en-US" dirty="0"/>
          </a:p>
        </p:txBody>
      </p:sp>
      <p:sp>
        <p:nvSpPr>
          <p:cNvPr id="3" name="Content Placeholder 2"/>
          <p:cNvSpPr>
            <a:spLocks noGrp="1"/>
          </p:cNvSpPr>
          <p:nvPr>
            <p:ph idx="1"/>
          </p:nvPr>
        </p:nvSpPr>
        <p:spPr>
          <a:xfrm>
            <a:off x="457200" y="1447801"/>
            <a:ext cx="4419600" cy="4876799"/>
          </a:xfrm>
        </p:spPr>
        <p:txBody>
          <a:bodyPr>
            <a:normAutofit fontScale="92500" lnSpcReduction="10000"/>
          </a:bodyPr>
          <a:lstStyle/>
          <a:p>
            <a:r>
              <a:rPr lang="en-US" b="1" dirty="0" smtClean="0"/>
              <a:t>Through hard work and determination, living standards will continue to improve</a:t>
            </a:r>
          </a:p>
          <a:p>
            <a:r>
              <a:rPr lang="en-US" b="1" u="sng" dirty="0" smtClean="0"/>
              <a:t>Progress:</a:t>
            </a:r>
            <a:r>
              <a:rPr lang="en-US" b="1" dirty="0" smtClean="0"/>
              <a:t> “more and better” gadgets that will help move towards progress</a:t>
            </a:r>
          </a:p>
          <a:p>
            <a:r>
              <a:rPr lang="en-US" b="1" u="sng" dirty="0" smtClean="0"/>
              <a:t>Material comfort: </a:t>
            </a:r>
            <a:r>
              <a:rPr lang="en-US" b="1" dirty="0" smtClean="0"/>
              <a:t>nutrition, medical care, and housing, etc.</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105400" y="2209800"/>
            <a:ext cx="38100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889</TotalTime>
  <Words>698</Words>
  <Application>Microsoft Office PowerPoint</Application>
  <PresentationFormat>On-screen Show (4:3)</PresentationFormat>
  <Paragraphs>104</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Corbel</vt:lpstr>
      <vt:lpstr>Wingdings</vt:lpstr>
      <vt:lpstr>Wingdings 2</vt:lpstr>
      <vt:lpstr>Wingdings 3</vt:lpstr>
      <vt:lpstr>Module</vt:lpstr>
      <vt:lpstr> Cultural Conformity and Adaptation</vt:lpstr>
      <vt:lpstr>It’s a scary thought… but imagine…</vt:lpstr>
      <vt:lpstr>Values in Our Society (R. Williams)</vt:lpstr>
      <vt:lpstr>Traditional American Values</vt:lpstr>
      <vt:lpstr>Individualism</vt:lpstr>
      <vt:lpstr>Work</vt:lpstr>
      <vt:lpstr>Morality and Humanitarianism</vt:lpstr>
      <vt:lpstr>Efficiency and Practicality</vt:lpstr>
      <vt:lpstr>Progress and Material Comfort</vt:lpstr>
      <vt:lpstr>Equality and Democracy</vt:lpstr>
      <vt:lpstr>Freedom</vt:lpstr>
      <vt:lpstr>Racial and Group Superiority</vt:lpstr>
      <vt:lpstr>Education</vt:lpstr>
      <vt:lpstr>Values in Our Society (R. Williams)</vt:lpstr>
      <vt:lpstr>Other Core Values</vt:lpstr>
      <vt:lpstr>Think About It…</vt:lpstr>
      <vt:lpstr>Maybe some of these…?</vt:lpstr>
    </vt:vector>
  </TitlesOfParts>
  <Company>Peters Township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Cultural Conformity and Adaptation</dc:title>
  <dc:creator>User</dc:creator>
  <cp:lastModifiedBy>Daloia, Courtney</cp:lastModifiedBy>
  <cp:revision>51</cp:revision>
  <cp:lastPrinted>2016-03-23T13:11:11Z</cp:lastPrinted>
  <dcterms:created xsi:type="dcterms:W3CDTF">2010-10-04T12:47:17Z</dcterms:created>
  <dcterms:modified xsi:type="dcterms:W3CDTF">2017-03-09T13:48:52Z</dcterms:modified>
</cp:coreProperties>
</file>