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7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4D608784-20F7-49C7-89B4-E547889B31C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B93E14A-71E0-4BCA-950C-997CD91483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8784-20F7-49C7-89B4-E547889B31C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E14A-71E0-4BCA-950C-997CD9148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8784-20F7-49C7-89B4-E547889B31C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DB93E14A-71E0-4BCA-950C-997CD9148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8784-20F7-49C7-89B4-E547889B31C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E14A-71E0-4BCA-950C-997CD9148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4D608784-20F7-49C7-89B4-E547889B31C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B93E14A-71E0-4BCA-950C-997CD9148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8784-20F7-49C7-89B4-E547889B31C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E14A-71E0-4BCA-950C-997CD9148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8784-20F7-49C7-89B4-E547889B31C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E14A-71E0-4BCA-950C-997CD9148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8784-20F7-49C7-89B4-E547889B31C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E14A-71E0-4BCA-950C-997CD9148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8784-20F7-49C7-89B4-E547889B31C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E14A-71E0-4BCA-950C-997CD9148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8784-20F7-49C7-89B4-E547889B31C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E14A-71E0-4BCA-950C-997CD9148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8784-20F7-49C7-89B4-E547889B31C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3E14A-71E0-4BCA-950C-997CD9148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4D608784-20F7-49C7-89B4-E547889B31C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B93E14A-71E0-4BCA-950C-997CD9148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Challenges of Adolescence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6.3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248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causes and</a:t>
            </a:r>
            <a:br>
              <a:rPr lang="en-US" dirty="0" smtClean="0"/>
            </a:br>
            <a:r>
              <a:rPr lang="en-US" dirty="0" smtClean="0"/>
              <a:t>consequences of social problems</a:t>
            </a:r>
            <a:br>
              <a:rPr lang="en-US" dirty="0" smtClean="0"/>
            </a:br>
            <a:r>
              <a:rPr lang="en-US" dirty="0" smtClean="0"/>
              <a:t>facing contemporary teenagers?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Increased sexual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752600"/>
            <a:ext cx="7315200" cy="5105400"/>
          </a:xfrm>
        </p:spPr>
        <p:txBody>
          <a:bodyPr/>
          <a:lstStyle/>
          <a:p>
            <a:r>
              <a:rPr lang="en-US" sz="2500" b="1" dirty="0" smtClean="0"/>
              <a:t>Causes—</a:t>
            </a:r>
            <a:r>
              <a:rPr lang="en-US" sz="2500" dirty="0" smtClean="0"/>
              <a:t>societal loosening of norms concerning sexuality; birth control; increased exposure to sexual references and discussion in popular culture; low income level; single-parent families; lowered religious participation</a:t>
            </a:r>
          </a:p>
          <a:p>
            <a:endParaRPr lang="en-US" dirty="0" smtClean="0"/>
          </a:p>
          <a:p>
            <a:r>
              <a:rPr lang="en-US" sz="2500" b="1" dirty="0" smtClean="0"/>
              <a:t>Consequences—</a:t>
            </a:r>
            <a:r>
              <a:rPr lang="en-US" sz="2500" dirty="0" smtClean="0"/>
              <a:t>teenage pregnancy; emotional stress; exposure to STDs such as syphilis and AIDS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4648200"/>
            <a:ext cx="152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FACT:</a:t>
            </a:r>
            <a:r>
              <a:rPr lang="en-US" dirty="0" smtClean="0"/>
              <a:t> It costs approximately $950,000 to raise a child from birth to age 18.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/>
              <a:t>Causes</a:t>
            </a:r>
            <a:r>
              <a:rPr lang="en-US" sz="2600" dirty="0" smtClean="0"/>
              <a:t>—dropping out of school; having friends who use drugs; social and academic adjustment problems; hostile family setting; feelings of rejection</a:t>
            </a:r>
          </a:p>
          <a:p>
            <a:r>
              <a:rPr lang="en-US" sz="2600" b="1" dirty="0" smtClean="0"/>
              <a:t>Consequences</a:t>
            </a:r>
            <a:r>
              <a:rPr lang="en-US" sz="2600" dirty="0" smtClean="0"/>
              <a:t>—drug addiction; drug-related violence; criminal record; illness; death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think is the most used Drug?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Alcohol</a:t>
            </a:r>
          </a:p>
          <a:p>
            <a:pPr>
              <a:buAutoNum type="arabicPeriod"/>
            </a:pPr>
            <a:r>
              <a:rPr lang="en-US" dirty="0" smtClean="0"/>
              <a:t>Cigarettes</a:t>
            </a:r>
          </a:p>
          <a:p>
            <a:pPr>
              <a:buAutoNum type="arabicPeriod"/>
            </a:pPr>
            <a:r>
              <a:rPr lang="en-US" dirty="0" smtClean="0"/>
              <a:t>Marijuana</a:t>
            </a:r>
          </a:p>
          <a:p>
            <a:pPr>
              <a:buAutoNum type="arabicPeriod"/>
            </a:pPr>
            <a:r>
              <a:rPr lang="en-US" dirty="0" smtClean="0"/>
              <a:t>Pharmaceuticals </a:t>
            </a:r>
          </a:p>
          <a:p>
            <a:pPr>
              <a:buAutoNum type="arabicPeriod"/>
            </a:pPr>
            <a:endParaRPr lang="en-US" dirty="0" smtClean="0"/>
          </a:p>
          <a:p>
            <a:pPr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752600"/>
            <a:ext cx="7086600" cy="4572000"/>
          </a:xfrm>
        </p:spPr>
        <p:txBody>
          <a:bodyPr>
            <a:normAutofit/>
          </a:bodyPr>
          <a:lstStyle/>
          <a:p>
            <a:r>
              <a:rPr lang="en-US" sz="2500" b="1" dirty="0" smtClean="0"/>
              <a:t>Causes</a:t>
            </a:r>
            <a:r>
              <a:rPr lang="en-US" sz="2500" dirty="0" smtClean="0"/>
              <a:t>—depression, confusion, self-doubt; alcohol or drug use; triggering event such as a personal loss, family crisis, or perceived failure; social isolation, living in an under-populated area; hostile family environment; cluster effect from publicized suicides; low social integration with weakened behavioral norms</a:t>
            </a:r>
          </a:p>
          <a:p>
            <a:r>
              <a:rPr lang="en-US" sz="2500" b="1" dirty="0" smtClean="0"/>
              <a:t>Consequences</a:t>
            </a:r>
            <a:r>
              <a:rPr lang="en-US" sz="2500" dirty="0" smtClean="0"/>
              <a:t>—death; possible cluster effects leading to other teenage suicides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276600"/>
            <a:ext cx="152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FACT: </a:t>
            </a:r>
            <a:r>
              <a:rPr lang="en-US" dirty="0" smtClean="0"/>
              <a:t>MIT and Carnegie Mellon have the highest suicide rates of any college in the United States. </a:t>
            </a:r>
            <a:r>
              <a:rPr lang="en-US" dirty="0" smtClean="0"/>
              <a:t> </a:t>
            </a:r>
            <a:r>
              <a:rPr lang="en-US" smtClean="0"/>
              <a:t>(percentage-based)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kids commit Suicide?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76400"/>
            <a:ext cx="7086600" cy="5029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Alcohol and drug use</a:t>
            </a:r>
            <a:br>
              <a:rPr lang="en-US" sz="2600" dirty="0" smtClean="0"/>
            </a:br>
            <a:r>
              <a:rPr lang="en-US" sz="2600" dirty="0" smtClean="0"/>
              <a:t>	</a:t>
            </a:r>
            <a:r>
              <a:rPr lang="en-US" sz="2600" smtClean="0"/>
              <a:t>- heavy </a:t>
            </a:r>
            <a:r>
              <a:rPr lang="en-US" sz="2600" dirty="0" smtClean="0"/>
              <a:t>drug users more likely</a:t>
            </a:r>
          </a:p>
          <a:p>
            <a:r>
              <a:rPr lang="en-US" sz="2600" dirty="0" smtClean="0"/>
              <a:t>Triggered Events</a:t>
            </a:r>
            <a:br>
              <a:rPr lang="en-US" sz="2600" dirty="0" smtClean="0"/>
            </a:br>
            <a:r>
              <a:rPr lang="en-US" sz="2600" dirty="0" smtClean="0"/>
              <a:t>  	- loss of family member, bullying</a:t>
            </a:r>
          </a:p>
          <a:p>
            <a:r>
              <a:rPr lang="en-US" sz="2600" dirty="0" smtClean="0"/>
              <a:t>Age</a:t>
            </a:r>
            <a:br>
              <a:rPr lang="en-US" sz="2600" dirty="0" smtClean="0"/>
            </a:br>
            <a:r>
              <a:rPr lang="en-US" sz="2600" dirty="0" smtClean="0"/>
              <a:t>	- 13-17 is the largest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commit suicide?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057400"/>
            <a:ext cx="6477000" cy="4068763"/>
          </a:xfrm>
        </p:spPr>
        <p:txBody>
          <a:bodyPr/>
          <a:lstStyle/>
          <a:p>
            <a:r>
              <a:rPr lang="en-US" sz="2600" dirty="0" smtClean="0"/>
              <a:t>Sex</a:t>
            </a:r>
            <a:br>
              <a:rPr lang="en-US" sz="2600" dirty="0" smtClean="0"/>
            </a:br>
            <a:r>
              <a:rPr lang="en-US" sz="2600" dirty="0" smtClean="0"/>
              <a:t>	- females 3x more likely than males</a:t>
            </a:r>
          </a:p>
          <a:p>
            <a:r>
              <a:rPr lang="en-US" sz="2600" dirty="0" smtClean="0"/>
              <a:t>Population Density</a:t>
            </a:r>
            <a:br>
              <a:rPr lang="en-US" sz="2600" dirty="0" smtClean="0"/>
            </a:br>
            <a:r>
              <a:rPr lang="en-US" sz="2600" dirty="0" smtClean="0"/>
              <a:t>	- under-populated, rural areas more </a:t>
            </a:r>
            <a:br>
              <a:rPr lang="en-US" sz="2600" dirty="0" smtClean="0"/>
            </a:br>
            <a:r>
              <a:rPr lang="en-US" sz="2600" dirty="0" smtClean="0"/>
              <a:t>	   likely</a:t>
            </a:r>
          </a:p>
          <a:p>
            <a:r>
              <a:rPr lang="en-US" sz="2600" dirty="0" smtClean="0"/>
              <a:t>Cluster Effect</a:t>
            </a:r>
            <a:br>
              <a:rPr lang="en-US" sz="2600" dirty="0" smtClean="0"/>
            </a:br>
            <a:r>
              <a:rPr lang="en-US" sz="2600" dirty="0" smtClean="0"/>
              <a:t>	- copycat situations</a:t>
            </a:r>
            <a:br>
              <a:rPr lang="en-US" sz="2600" dirty="0" smtClean="0"/>
            </a:br>
            <a:r>
              <a:rPr lang="en-US" sz="2600" dirty="0" smtClean="0"/>
              <a:t>	- cult groups that have mass suicides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981200"/>
            <a:ext cx="6553200" cy="4144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Review 5-10 songs you listen to right now</a:t>
            </a:r>
          </a:p>
          <a:p>
            <a:r>
              <a:rPr lang="en-US" sz="2600" dirty="0" smtClean="0"/>
              <a:t>You can do this on your </a:t>
            </a:r>
            <a:r>
              <a:rPr lang="en-US" sz="2600" dirty="0" err="1" smtClean="0"/>
              <a:t>Ipod</a:t>
            </a:r>
            <a:r>
              <a:rPr lang="en-US" sz="2600" dirty="0" smtClean="0"/>
              <a:t>, phone or use a laptop to find lyrics</a:t>
            </a:r>
          </a:p>
          <a:p>
            <a:r>
              <a:rPr lang="en-US" sz="2600" dirty="0" smtClean="0"/>
              <a:t>Look at the “Issues in Adolescence” on page 133</a:t>
            </a:r>
          </a:p>
          <a:p>
            <a:r>
              <a:rPr lang="en-US" sz="2600" dirty="0" smtClean="0"/>
              <a:t>Decide which of the those issues comes up the most in popular music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93</TotalTime>
  <Words>278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</vt:lpstr>
      <vt:lpstr>Chapter 6.3 </vt:lpstr>
      <vt:lpstr>What are the causes and consequences of social problems facing contemporary teenagers?</vt:lpstr>
      <vt:lpstr>Increased sexual activity</vt:lpstr>
      <vt:lpstr>Drug Use</vt:lpstr>
      <vt:lpstr>What do you think is the most used Drug?</vt:lpstr>
      <vt:lpstr>Suicide</vt:lpstr>
      <vt:lpstr>Why do kids commit Suicide?</vt:lpstr>
      <vt:lpstr>Why commit suicide?</vt:lpstr>
      <vt:lpstr>Page 133</vt:lpstr>
    </vt:vector>
  </TitlesOfParts>
  <Company>Peters Township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6.3 </dc:title>
  <dc:creator>User</dc:creator>
  <cp:lastModifiedBy>Windows User</cp:lastModifiedBy>
  <cp:revision>9</cp:revision>
  <dcterms:created xsi:type="dcterms:W3CDTF">2011-12-07T19:04:48Z</dcterms:created>
  <dcterms:modified xsi:type="dcterms:W3CDTF">2012-11-26T11:24:28Z</dcterms:modified>
</cp:coreProperties>
</file>