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71" r:id="rId8"/>
    <p:sldId id="272" r:id="rId9"/>
    <p:sldId id="273" r:id="rId10"/>
    <p:sldId id="261" r:id="rId11"/>
    <p:sldId id="260" r:id="rId12"/>
    <p:sldId id="262" r:id="rId13"/>
    <p:sldId id="263" r:id="rId14"/>
    <p:sldId id="278" r:id="rId15"/>
    <p:sldId id="277" r:id="rId16"/>
    <p:sldId id="276" r:id="rId17"/>
    <p:sldId id="275" r:id="rId18"/>
    <p:sldId id="274" r:id="rId19"/>
    <p:sldId id="264" r:id="rId20"/>
  </p:sldIdLst>
  <p:sldSz cx="9144000" cy="6858000" type="screen4x3"/>
  <p:notesSz cx="7132638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3397" y="3214686"/>
            <a:ext cx="5897206" cy="150019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7D1B-95EB-4078-9B84-CE80AC19C0A0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18BA-9ED4-4464-BD17-744D681D8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7D1B-95EB-4078-9B84-CE80AC19C0A0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18BA-9ED4-4464-BD17-744D681D8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68" y="642918"/>
            <a:ext cx="1543032" cy="548324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918"/>
            <a:ext cx="6615130" cy="548324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7D1B-95EB-4078-9B84-CE80AC19C0A0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18BA-9ED4-4464-BD17-744D681D8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50000"/>
              <a:buFont typeface="Wingdings"/>
              <a:buChar char=""/>
              <a:defRPr/>
            </a:lvl1pPr>
            <a:lvl2pPr>
              <a:buSzPct val="50000"/>
              <a:buFont typeface="Wingdings 2"/>
              <a:buChar char=""/>
              <a:defRPr/>
            </a:lvl2pPr>
            <a:lvl3pPr>
              <a:buSzPct val="50000"/>
              <a:buFont typeface="Wingdings"/>
              <a:buChar char="Y"/>
              <a:defRPr/>
            </a:lvl3pPr>
            <a:lvl4pPr>
              <a:buSzPct val="50000"/>
              <a:buFont typeface="Wingdings 2"/>
              <a:buChar char="³"/>
              <a:defRPr/>
            </a:lvl4pPr>
            <a:lvl5pPr>
              <a:buSzPct val="50000"/>
              <a:buFont typeface="Wingdings 2"/>
              <a:buChar char="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7D1B-95EB-4078-9B84-CE80AC19C0A0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18BA-9ED4-4464-BD17-744D681D8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43183"/>
            <a:ext cx="6457968" cy="1362075"/>
          </a:xfrm>
        </p:spPr>
        <p:txBody>
          <a:bodyPr anchor="ctr"/>
          <a:lstStyle>
            <a:lvl1pPr algn="l">
              <a:defRPr sz="4000" b="0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009383"/>
            <a:ext cx="4529142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7D1B-95EB-4078-9B84-CE80AC19C0A0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18BA-9ED4-4464-BD17-744D681D8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7D1B-95EB-4078-9B84-CE80AC19C0A0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18BA-9ED4-4464-BD17-744D681D8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effectLst/>
              </a:defRPr>
            </a:lvl1pPr>
            <a:lvl2pPr marL="457200" indent="0">
              <a:buNone/>
              <a:defRPr sz="2000" b="0">
                <a:effectLst/>
              </a:defRPr>
            </a:lvl2pPr>
            <a:lvl3pPr marL="914400" indent="0">
              <a:buNone/>
              <a:defRPr sz="1800" b="0">
                <a:effectLst/>
              </a:defRPr>
            </a:lvl3pPr>
            <a:lvl4pPr marL="1371600" indent="0">
              <a:buNone/>
              <a:defRPr sz="1600" b="0">
                <a:effectLst/>
              </a:defRPr>
            </a:lvl4pPr>
            <a:lvl5pPr marL="1828800" indent="0">
              <a:buNone/>
              <a:defRPr sz="1600" b="0"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7D1B-95EB-4078-9B84-CE80AC19C0A0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18BA-9ED4-4464-BD17-744D681D8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7D1B-95EB-4078-9B84-CE80AC19C0A0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18BA-9ED4-4464-BD17-744D681D8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7D1B-95EB-4078-9B84-CE80AC19C0A0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18BA-9ED4-4464-BD17-744D681D8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71480"/>
            <a:ext cx="3008313" cy="1071570"/>
          </a:xfrm>
        </p:spPr>
        <p:txBody>
          <a:bodyPr anchor="t"/>
          <a:lstStyle>
            <a:lvl1pPr algn="l">
              <a:defRPr sz="2000" b="0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71481"/>
            <a:ext cx="5111750" cy="55546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3051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7D1B-95EB-4078-9B84-CE80AC19C0A0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18BA-9ED4-4464-BD17-744D681D8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87306"/>
            <a:ext cx="850886" cy="4670520"/>
          </a:xfrm>
        </p:spPr>
        <p:txBody>
          <a:bodyPr vert="eaVert" anchor="ctr"/>
          <a:lstStyle>
            <a:lvl1pPr algn="ctr">
              <a:defRPr sz="2000" b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0166" y="684213"/>
            <a:ext cx="6929486" cy="4673613"/>
          </a:xfrm>
          <a:prstGeom prst="roundRect">
            <a:avLst>
              <a:gd name="adj" fmla="val 5966"/>
            </a:avLst>
          </a:prstGeom>
          <a:solidFill>
            <a:schemeClr val="bg2">
              <a:tint val="60000"/>
              <a:alpha val="50000"/>
            </a:schemeClr>
          </a:solidFill>
          <a:effectLst>
            <a:outerShdw blurRad="127000" dist="101600" dir="2700000" algn="tl" rotWithShape="0">
              <a:srgbClr val="000000">
                <a:alpha val="43137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0166" y="5481658"/>
            <a:ext cx="6924037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77D1B-95EB-4078-9B84-CE80AC19C0A0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18BA-9ED4-4464-BD17-744D681D8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77D1B-95EB-4078-9B84-CE80AC19C0A0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1090" y="0"/>
            <a:ext cx="642910" cy="571480"/>
          </a:xfrm>
          <a:prstGeom prst="roundRect">
            <a:avLst>
              <a:gd name="adj" fmla="val 16667"/>
            </a:avLst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018BA-9ED4-4464-BD17-744D681D82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  <a:tileRect/>
          </a:gra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z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Y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³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¹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Cultural Adaptations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Chapter 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 – Basis for Norms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defined values in Chapter 2 as such…</a:t>
            </a:r>
            <a:endParaRPr lang="en-US" dirty="0" smtClean="0"/>
          </a:p>
          <a:p>
            <a:pPr lvl="1"/>
            <a:r>
              <a:rPr lang="en-US" b="1" u="sng" dirty="0" smtClean="0"/>
              <a:t>Values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broad ideas about  what is good or desirable;  shared by the people in </a:t>
            </a:r>
            <a:r>
              <a:rPr lang="en-US" dirty="0" smtClean="0">
                <a:sym typeface="Wingdings" pitchFamily="2" charset="2"/>
              </a:rPr>
              <a:t>society</a:t>
            </a:r>
            <a:br>
              <a:rPr lang="en-US" dirty="0" smtClean="0">
                <a:sym typeface="Wingdings" pitchFamily="2" charset="2"/>
              </a:rPr>
            </a:br>
            <a:endParaRPr lang="en-US" b="1" u="sng" dirty="0" smtClean="0"/>
          </a:p>
          <a:p>
            <a:r>
              <a:rPr lang="en-US" dirty="0" smtClean="0"/>
              <a:t>Why are values important in society?</a:t>
            </a:r>
          </a:p>
          <a:p>
            <a:endParaRPr lang="en-US" dirty="0" smtClean="0"/>
          </a:p>
          <a:p>
            <a:r>
              <a:rPr lang="en-US" dirty="0" smtClean="0"/>
              <a:t>What do we, as Americans, value?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Robin Williams’ </a:t>
            </a:r>
            <a:r>
              <a:rPr lang="en-US" dirty="0" smtClean="0"/>
              <a:t>“American Values”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(1) Achievement and 		Success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(2) Individualism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(3) Activity and Work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(4) Efficiency and 	Practicality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(5) Science and 	Technology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(6) Progress </a:t>
            </a:r>
          </a:p>
          <a:p>
            <a:endParaRPr lang="en-US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4495800" y="1600200"/>
            <a:ext cx="4419600" cy="4625609"/>
          </a:xfrm>
          <a:prstGeom prst="rect">
            <a:avLst/>
          </a:prstGeom>
        </p:spPr>
        <p:txBody>
          <a:bodyPr vert="horz" lIns="54864" tIns="91440" rtlCol="0">
            <a:normAutofit fontScale="92500" lnSpcReduction="10000"/>
          </a:bodyPr>
          <a:lstStyle/>
          <a:p>
            <a:r>
              <a:rPr lang="en-US" sz="3200" b="1" dirty="0" smtClean="0"/>
              <a:t>(7) Material Comfort</a:t>
            </a:r>
          </a:p>
          <a:p>
            <a:r>
              <a:rPr lang="en-US" sz="3200" b="1" dirty="0" smtClean="0"/>
              <a:t>(8) Humanitarianism</a:t>
            </a:r>
          </a:p>
          <a:p>
            <a:r>
              <a:rPr lang="en-US" sz="3200" b="1" dirty="0" smtClean="0"/>
              <a:t>(9) Freedom</a:t>
            </a:r>
          </a:p>
          <a:p>
            <a:r>
              <a:rPr lang="en-US" sz="3200" b="1" dirty="0" smtClean="0"/>
              <a:t>(10) Democracy</a:t>
            </a:r>
          </a:p>
          <a:p>
            <a:r>
              <a:rPr lang="en-US" sz="3200" b="1" dirty="0" smtClean="0"/>
              <a:t>(11) Equality</a:t>
            </a:r>
          </a:p>
          <a:p>
            <a:r>
              <a:rPr lang="en-US" sz="3200" b="1" dirty="0" smtClean="0"/>
              <a:t>(12) Racism and 		Group Superiority</a:t>
            </a:r>
          </a:p>
          <a:p>
            <a:r>
              <a:rPr lang="en-US" sz="3200" b="1" dirty="0" smtClean="0"/>
              <a:t>(13) Education</a:t>
            </a:r>
          </a:p>
          <a:p>
            <a:r>
              <a:rPr lang="en-US" sz="3200" b="1" dirty="0" smtClean="0"/>
              <a:t>(14) Religiosity</a:t>
            </a:r>
          </a:p>
          <a:p>
            <a:r>
              <a:rPr lang="en-US" sz="3200" b="1" dirty="0" smtClean="0"/>
              <a:t>(15) Romantic Love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0674" y="0"/>
            <a:ext cx="92453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 rot="20548906">
            <a:off x="2668493" y="669698"/>
            <a:ext cx="1447800" cy="23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 rot="20548906">
            <a:off x="3520155" y="2267824"/>
            <a:ext cx="1447800" cy="322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 rot="20548906">
            <a:off x="5577555" y="1810624"/>
            <a:ext cx="1447800" cy="322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4648200" y="5791200"/>
            <a:ext cx="3810000" cy="9143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So… Let’s talk culture change.</a:t>
            </a:r>
            <a:br>
              <a:rPr lang="en-US" dirty="0" smtClean="0"/>
            </a:br>
            <a:r>
              <a:rPr lang="en-US" dirty="0" smtClean="0"/>
              <a:t>Why are cultures dynamic?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en-US" sz="4500" dirty="0" smtClean="0"/>
          </a:p>
          <a:p>
            <a:pPr marL="514350" indent="-514350">
              <a:buNone/>
            </a:pPr>
            <a:r>
              <a:rPr lang="en-US" sz="4500" dirty="0" smtClean="0"/>
              <a:t>Three main reasons…</a:t>
            </a:r>
          </a:p>
          <a:p>
            <a:pPr marL="514350" indent="-514350">
              <a:buAutoNum type="arabicPeriod"/>
            </a:pPr>
            <a:r>
              <a:rPr lang="en-US" sz="4500" b="1" dirty="0" smtClean="0"/>
              <a:t>Discovery</a:t>
            </a:r>
          </a:p>
          <a:p>
            <a:pPr marL="514350" indent="-514350">
              <a:buAutoNum type="arabicPeriod"/>
            </a:pPr>
            <a:r>
              <a:rPr lang="en-US" sz="4500" b="1" dirty="0" smtClean="0"/>
              <a:t>Invention</a:t>
            </a:r>
          </a:p>
          <a:p>
            <a:pPr marL="514350" indent="-514350">
              <a:buAutoNum type="arabicPeriod"/>
            </a:pPr>
            <a:r>
              <a:rPr lang="en-US" sz="4500" b="1" dirty="0" smtClean="0"/>
              <a:t>Diffusion</a:t>
            </a:r>
            <a:endParaRPr lang="en-US" sz="4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Recognition or gain of a better understanding of </a:t>
            </a:r>
            <a:r>
              <a:rPr lang="en-US" b="1" dirty="0" smtClean="0"/>
              <a:t>already existing</a:t>
            </a:r>
            <a:r>
              <a:rPr lang="en-US" dirty="0" smtClean="0"/>
              <a:t> elements present in the environment</a:t>
            </a:r>
          </a:p>
          <a:p>
            <a:r>
              <a:rPr lang="en-US" dirty="0" smtClean="0"/>
              <a:t>Usually through scientific research. </a:t>
            </a:r>
          </a:p>
          <a:p>
            <a:endParaRPr lang="en-US" dirty="0" smtClean="0"/>
          </a:p>
          <a:p>
            <a:r>
              <a:rPr lang="en-US" b="1" dirty="0" smtClean="0"/>
              <a:t>EX: cell phone out of the microchip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where society creates a </a:t>
            </a:r>
            <a:r>
              <a:rPr lang="en-US" b="1" u="sng" dirty="0" smtClean="0"/>
              <a:t>new</a:t>
            </a:r>
            <a:r>
              <a:rPr lang="en-US" dirty="0" smtClean="0"/>
              <a:t> element</a:t>
            </a:r>
          </a:p>
          <a:p>
            <a:endParaRPr lang="en-US" dirty="0" smtClean="0"/>
          </a:p>
          <a:p>
            <a:r>
              <a:rPr lang="en-US" dirty="0" smtClean="0"/>
              <a:t>Makes human species different </a:t>
            </a:r>
          </a:p>
          <a:p>
            <a:endParaRPr lang="en-US" dirty="0" smtClean="0"/>
          </a:p>
          <a:p>
            <a:r>
              <a:rPr lang="en-US" dirty="0" smtClean="0"/>
              <a:t>Ex: </a:t>
            </a:r>
            <a:r>
              <a:rPr lang="en-US" dirty="0" err="1" smtClean="0"/>
              <a:t>iPhone</a:t>
            </a:r>
            <a:r>
              <a:rPr lang="en-US" dirty="0" smtClean="0"/>
              <a:t> technology and the </a:t>
            </a:r>
            <a:r>
              <a:rPr lang="en-US" dirty="0" err="1" smtClean="0"/>
              <a:t>iOS</a:t>
            </a:r>
            <a:r>
              <a:rPr lang="en-US" dirty="0" smtClean="0"/>
              <a:t> system</a:t>
            </a:r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Process of spreading </a:t>
            </a:r>
            <a:r>
              <a:rPr lang="en-US" u="sng" dirty="0" smtClean="0"/>
              <a:t>culture traits </a:t>
            </a:r>
            <a:r>
              <a:rPr lang="en-US" dirty="0" smtClean="0"/>
              <a:t>from society to society. </a:t>
            </a:r>
          </a:p>
          <a:p>
            <a:r>
              <a:rPr lang="en-US" dirty="0" smtClean="0"/>
              <a:t>Technology and material traits diffuse faster than beliefs and ideas. </a:t>
            </a:r>
          </a:p>
          <a:p>
            <a:pPr>
              <a:buNone/>
            </a:pPr>
            <a:r>
              <a:rPr lang="en-US" dirty="0" smtClean="0"/>
              <a:t>   (ex: foods, movies, music, electronics) </a:t>
            </a:r>
          </a:p>
          <a:p>
            <a:pPr>
              <a:buNone/>
            </a:pPr>
            <a:r>
              <a:rPr lang="en-US" b="1" dirty="0" smtClean="0"/>
              <a:t>	</a:t>
            </a:r>
          </a:p>
          <a:p>
            <a:pPr>
              <a:buNone/>
            </a:pPr>
            <a:r>
              <a:rPr lang="en-US" b="1" dirty="0" smtClean="0"/>
              <a:t>   After the spread, many societies adapt, or reformulate, traits to own needs. 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Diffusion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b="1" u="sng" dirty="0" smtClean="0"/>
              <a:t>Physical Environment </a:t>
            </a:r>
            <a:r>
              <a:rPr lang="en-US" b="1" dirty="0" smtClean="0"/>
              <a:t>- the environment may provide conditions that encourage or discourage cultural change (importing of foods, natural disasters, change in resource supplies) </a:t>
            </a:r>
          </a:p>
          <a:p>
            <a:endParaRPr lang="en-US" dirty="0" smtClean="0"/>
          </a:p>
          <a:p>
            <a:r>
              <a:rPr lang="en-US" b="1" u="sng" dirty="0" smtClean="0"/>
              <a:t>Wars and Conquests </a:t>
            </a:r>
            <a:r>
              <a:rPr lang="en-US" b="1" dirty="0" smtClean="0"/>
              <a:t>- (causes quick changes) exposure to new cultures; changes in politics, economy, population, property, technology, medicine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Reasons for Culture Change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happens to a society that is changing rapidly and finds that norms once agreed on are no longer in common?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Answer:  Higher rates of suicide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**People free lonely, isolated, uncertain about what is expected of them and what they should expect of others.**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/>
          <a:lstStyle/>
          <a:p>
            <a:r>
              <a:rPr lang="en-US" b="1" u="sng" dirty="0" smtClean="0"/>
              <a:t>Social Categories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groupings of persons who share social characteristics</a:t>
            </a:r>
          </a:p>
          <a:p>
            <a:r>
              <a:rPr lang="en-US" dirty="0" smtClean="0">
                <a:sym typeface="Wingdings" pitchFamily="2" charset="2"/>
              </a:rPr>
              <a:t>What are cultures and subcultures?</a:t>
            </a:r>
          </a:p>
          <a:p>
            <a:pPr lvl="1"/>
            <a:r>
              <a:rPr lang="en-US" b="1" u="sng" dirty="0" smtClean="0">
                <a:sym typeface="Wingdings" pitchFamily="2" charset="2"/>
              </a:rPr>
              <a:t>Subculture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smtClean="0"/>
              <a:t>a group that is part of the dominant culture but that differs from it in some important respects</a:t>
            </a:r>
          </a:p>
          <a:p>
            <a:pPr lvl="1"/>
            <a:r>
              <a:rPr lang="en-US" b="1" u="sng" dirty="0" smtClean="0"/>
              <a:t>Counterculture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a subculture deliberately and consciously opposed to certain central beliefs or attitudes of the dominant culture</a:t>
            </a:r>
          </a:p>
          <a:p>
            <a:pPr lvl="1"/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Week(s) 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2743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</a:t>
            </a:r>
            <a:r>
              <a:rPr lang="en-US" b="1" u="sng" dirty="0" smtClean="0"/>
              <a:t>culture?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knowledge, values, customs and physical objects that are shared by members of a society</a:t>
            </a:r>
          </a:p>
          <a:p>
            <a:pPr lvl="1"/>
            <a:r>
              <a:rPr lang="en-US" dirty="0" smtClean="0"/>
              <a:t>These can be material or non-material. </a:t>
            </a:r>
          </a:p>
          <a:p>
            <a:pPr lvl="1"/>
            <a:r>
              <a:rPr lang="en-US" dirty="0" smtClean="0"/>
              <a:t>These four components are constantly changing.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962400"/>
            <a:ext cx="8229600" cy="27432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50000"/>
              <a:buFont typeface="Wingdings"/>
              <a:buChar char=""/>
            </a:pPr>
            <a:r>
              <a:rPr lang="en-US" sz="3200" b="1" u="sng" dirty="0" smtClean="0"/>
              <a:t>Norms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 </a:t>
            </a:r>
            <a:r>
              <a:rPr lang="en-US" sz="3200" dirty="0" smtClean="0"/>
              <a:t>rules </a:t>
            </a:r>
            <a:r>
              <a:rPr lang="en-US" sz="3200" dirty="0"/>
              <a:t>defining appropriate and inappropriate behavior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50000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Folkways, Mores, &amp;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What are folkways?</a:t>
            </a:r>
          </a:p>
          <a:p>
            <a:pPr lvl="1"/>
            <a:r>
              <a:rPr lang="en-US" b="1" u="sng" dirty="0" smtClean="0"/>
              <a:t>Folkways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norms that lack moral significance</a:t>
            </a:r>
          </a:p>
          <a:p>
            <a:r>
              <a:rPr lang="en-US" dirty="0" smtClean="0"/>
              <a:t>What are mores?</a:t>
            </a:r>
          </a:p>
          <a:p>
            <a:pPr lvl="1"/>
            <a:r>
              <a:rPr lang="en-US" b="1" u="sng" dirty="0" smtClean="0"/>
              <a:t>Mores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norms that have moral dimensions and that should be followed by members of the society</a:t>
            </a:r>
          </a:p>
          <a:p>
            <a:r>
              <a:rPr lang="en-US" dirty="0" smtClean="0"/>
              <a:t>How does laws differ from mores?</a:t>
            </a:r>
          </a:p>
          <a:p>
            <a:pPr lvl="1"/>
            <a:r>
              <a:rPr lang="en-US" b="1" u="sng" dirty="0" smtClean="0"/>
              <a:t>Law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a norm that is formally defined and enforced by officials</a:t>
            </a:r>
          </a:p>
          <a:p>
            <a:pPr lvl="1"/>
            <a:r>
              <a:rPr lang="en-US" b="1" u="sng" dirty="0" smtClean="0"/>
              <a:t>Taboos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a rule of behavior, the violation of which calls for strong punishment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Enforcing The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791200"/>
          </a:xfrm>
        </p:spPr>
        <p:txBody>
          <a:bodyPr/>
          <a:lstStyle/>
          <a:p>
            <a:endParaRPr lang="en-US" b="1" u="sng" dirty="0" smtClean="0"/>
          </a:p>
          <a:p>
            <a:pPr marL="0" indent="0">
              <a:buNone/>
            </a:pPr>
            <a:endParaRPr lang="en-US" b="1" u="sng" dirty="0" smtClean="0"/>
          </a:p>
          <a:p>
            <a:pPr marL="0" indent="0" algn="ctr">
              <a:buNone/>
            </a:pPr>
            <a:r>
              <a:rPr lang="en-US" b="1" dirty="0" smtClean="0"/>
              <a:t>How exactly do groups in a society enforce these everyday rules for interaction?</a:t>
            </a:r>
            <a:endParaRPr lang="en-US" b="1" dirty="0"/>
          </a:p>
          <a:p>
            <a:endParaRPr lang="en-US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Sanctions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rewards and punishment used to encourage people to follow </a:t>
            </a:r>
            <a:r>
              <a:rPr lang="en-US" dirty="0" smtClean="0"/>
              <a:t>norms</a:t>
            </a:r>
            <a:endParaRPr lang="en-US" b="1" u="sng" dirty="0"/>
          </a:p>
          <a:p>
            <a:pPr marL="514350" indent="-514350">
              <a:buFont typeface="+mj-lt"/>
              <a:buAutoNum type="arabicPeriod"/>
            </a:pPr>
            <a:endParaRPr lang="en-US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Internalizations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52600" y="0"/>
            <a:ext cx="5715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Enforcement of Social Norms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28600" y="1219200"/>
            <a:ext cx="4343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 smtClean="0"/>
              <a:t>Internalization: </a:t>
            </a:r>
            <a:r>
              <a:rPr lang="en-US" dirty="0"/>
              <a:t>how a norm becomes part of a person’s personality, causing them to conform to society’s expectations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562600" y="1219200"/>
            <a:ext cx="34290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/>
              <a:t>Sanctions</a:t>
            </a:r>
            <a:r>
              <a:rPr lang="en-US" dirty="0" smtClean="0"/>
              <a:t>: rewards or punishment used to enforce conformity to norms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2590800" y="8382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6" idx="0"/>
          </p:cNvCxnSpPr>
          <p:nvPr/>
        </p:nvCxnSpPr>
        <p:spPr>
          <a:xfrm>
            <a:off x="6248400" y="762000"/>
            <a:ext cx="10287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28600" y="3505200"/>
            <a:ext cx="19812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  <a:p>
            <a:r>
              <a:rPr lang="en-US" b="1" u="sng" dirty="0"/>
              <a:t>Positive</a:t>
            </a:r>
            <a:r>
              <a:rPr lang="en-US" b="1" u="sng" dirty="0" smtClean="0"/>
              <a:t>:</a:t>
            </a:r>
          </a:p>
          <a:p>
            <a:r>
              <a:rPr lang="en-US" b="1" dirty="0" smtClean="0"/>
              <a:t>action </a:t>
            </a:r>
            <a:r>
              <a:rPr lang="en-US" b="1" dirty="0"/>
              <a:t>that rewards a particular kind of behavior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590800" y="3505200"/>
            <a:ext cx="19812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  <a:p>
            <a:r>
              <a:rPr lang="en-US" b="1" u="sng" dirty="0"/>
              <a:t>Negative</a:t>
            </a:r>
            <a:r>
              <a:rPr lang="en-US" b="1" u="sng" dirty="0" smtClean="0"/>
              <a:t>:</a:t>
            </a:r>
          </a:p>
          <a:p>
            <a:r>
              <a:rPr lang="en-US" b="1" dirty="0" smtClean="0"/>
              <a:t>punishment </a:t>
            </a:r>
            <a:r>
              <a:rPr lang="en-US" b="1" dirty="0"/>
              <a:t>or the threat of punishment to enforce conformity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953000" y="3505200"/>
            <a:ext cx="19050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  <a:p>
            <a:r>
              <a:rPr lang="en-US" b="1" u="sng" dirty="0"/>
              <a:t>Formal</a:t>
            </a:r>
            <a:r>
              <a:rPr lang="en-US" b="1" u="sng" dirty="0" smtClean="0"/>
              <a:t>:</a:t>
            </a:r>
          </a:p>
          <a:p>
            <a:r>
              <a:rPr lang="en-US" b="1" dirty="0" smtClean="0"/>
              <a:t>reward </a:t>
            </a:r>
            <a:r>
              <a:rPr lang="en-US" b="1" dirty="0"/>
              <a:t>or punishment by a formal organization or regulatory agency, such as a school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162800" y="3505200"/>
            <a:ext cx="19812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  <a:p>
            <a:r>
              <a:rPr lang="en-US" b="1" u="sng" dirty="0"/>
              <a:t>Informal</a:t>
            </a:r>
            <a:r>
              <a:rPr lang="en-US" b="1" u="sng" dirty="0" smtClean="0"/>
              <a:t>:</a:t>
            </a:r>
          </a:p>
          <a:p>
            <a:r>
              <a:rPr lang="en-US" b="1" dirty="0" smtClean="0"/>
              <a:t>spontaneous </a:t>
            </a:r>
            <a:r>
              <a:rPr lang="en-US" b="1" dirty="0"/>
              <a:t>expression of approval or disapproval by an individual or group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7162800" y="24384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1066800" y="2743200"/>
            <a:ext cx="70104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762000" y="32004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14" idx="0"/>
          </p:cNvCxnSpPr>
          <p:nvPr/>
        </p:nvCxnSpPr>
        <p:spPr>
          <a:xfrm rot="5400000">
            <a:off x="3238500" y="31623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5" idx="0"/>
          </p:cNvCxnSpPr>
          <p:nvPr/>
        </p:nvCxnSpPr>
        <p:spPr>
          <a:xfrm rot="16200000" flipH="1">
            <a:off x="5505450" y="3105150"/>
            <a:ext cx="685800" cy="114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6200000" flipH="1">
            <a:off x="7772400" y="3048000"/>
            <a:ext cx="8382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219200" y="3657600"/>
            <a:ext cx="4267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219200" y="3657600"/>
            <a:ext cx="6553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505200" y="57912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Arc 36"/>
          <p:cNvSpPr/>
          <p:nvPr/>
        </p:nvSpPr>
        <p:spPr>
          <a:xfrm rot="10531810">
            <a:off x="3535253" y="5142151"/>
            <a:ext cx="4892893" cy="993297"/>
          </a:xfrm>
          <a:prstGeom prst="arc">
            <a:avLst>
              <a:gd name="adj1" fmla="val 11203033"/>
              <a:gd name="adj2" fmla="val 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7924800" y="57150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399256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are the differences between positive and negative sanctions and between formal and informal sanctions?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467600" cy="5440363"/>
          </a:xfrm>
        </p:spPr>
        <p:txBody>
          <a:bodyPr>
            <a:normAutofit/>
          </a:bodyPr>
          <a:lstStyle/>
          <a:p>
            <a:r>
              <a:rPr lang="en-US" b="1" i="1" u="sng" dirty="0" smtClean="0"/>
              <a:t>Positive Sanction </a:t>
            </a:r>
            <a:r>
              <a:rPr lang="en-US" b="1" i="1" dirty="0" smtClean="0"/>
              <a:t>-- action that rewards a particular kind of behavior</a:t>
            </a:r>
          </a:p>
          <a:p>
            <a:pPr lvl="1"/>
            <a:r>
              <a:rPr lang="en-US" b="1" i="1" dirty="0" smtClean="0"/>
              <a:t> good grades or a pay raise</a:t>
            </a:r>
          </a:p>
          <a:p>
            <a:endParaRPr lang="en-US" b="1" i="1" dirty="0" smtClean="0"/>
          </a:p>
          <a:p>
            <a:r>
              <a:rPr lang="en-US" b="1" i="1" u="sng" dirty="0" smtClean="0"/>
              <a:t>Negative Sanction </a:t>
            </a:r>
            <a:r>
              <a:rPr lang="en-US" b="1" i="1" dirty="0" smtClean="0"/>
              <a:t>-- punishment or the threat of punishment to enforce conformity</a:t>
            </a:r>
          </a:p>
          <a:p>
            <a:pPr lvl="1"/>
            <a:r>
              <a:rPr lang="en-US" b="1" i="1" dirty="0" smtClean="0"/>
              <a:t>frowns, detention, imprisonment, and even death</a:t>
            </a:r>
          </a:p>
          <a:p>
            <a:endParaRPr lang="en-US" b="1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467600" cy="5668963"/>
          </a:xfrm>
        </p:spPr>
        <p:txBody>
          <a:bodyPr>
            <a:normAutofit/>
          </a:bodyPr>
          <a:lstStyle/>
          <a:p>
            <a:r>
              <a:rPr lang="en-US" b="1" i="1" u="sng" dirty="0" smtClean="0"/>
              <a:t>Formal Sanction </a:t>
            </a:r>
            <a:r>
              <a:rPr lang="en-US" b="1" i="1" dirty="0" smtClean="0"/>
              <a:t>- rewards or punishments by a formal organization or regulatory agency such as the government:</a:t>
            </a:r>
          </a:p>
          <a:p>
            <a:pPr lvl="1"/>
            <a:r>
              <a:rPr lang="en-US" b="1" i="1" dirty="0" smtClean="0"/>
              <a:t> includes promotions, awards, fines, or low grades</a:t>
            </a:r>
          </a:p>
          <a:p>
            <a:pPr>
              <a:buNone/>
            </a:pPr>
            <a:endParaRPr lang="en-US" b="1" i="1" dirty="0" smtClean="0"/>
          </a:p>
          <a:p>
            <a:r>
              <a:rPr lang="en-US" b="1" i="1" u="sng" dirty="0" smtClean="0"/>
              <a:t>Informal Sanction </a:t>
            </a:r>
            <a:r>
              <a:rPr lang="en-US" b="1" i="1" dirty="0" smtClean="0"/>
              <a:t>- spontaneous expression of approval or disapproval by an individual or group</a:t>
            </a:r>
          </a:p>
          <a:p>
            <a:pPr lvl="1"/>
            <a:r>
              <a:rPr lang="en-US" b="1" i="1" dirty="0" smtClean="0"/>
              <a:t> standing ovation, gifts, gossip, or ridicule</a:t>
            </a:r>
          </a:p>
          <a:p>
            <a:endParaRPr lang="en-US" b="1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 up!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Compile a LIST of 10 norms (at least 5 must be folkways)</a:t>
            </a:r>
          </a:p>
          <a:p>
            <a:endParaRPr lang="en-US" dirty="0" smtClean="0"/>
          </a:p>
          <a:p>
            <a:r>
              <a:rPr lang="en-US" dirty="0" smtClean="0"/>
              <a:t>Identify formal (both positive and negative) sanctions and informal (both positive and negative) sanctions for each of the norms that you listed.</a:t>
            </a:r>
          </a:p>
          <a:p>
            <a:endParaRPr lang="en-US" dirty="0" smtClean="0"/>
          </a:p>
          <a:p>
            <a:r>
              <a:rPr lang="en-US" dirty="0" smtClean="0"/>
              <a:t>You may find that you have trouble identifying some. That is okay.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ckyTie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Lucky Tie">
      <a:majorFont>
        <a:latin typeface="Tahoma"/>
        <a:ea typeface=""/>
        <a:cs typeface=""/>
        <a:font script="Cyrl" typeface="Tahoma"/>
        <a:font script="Grek" typeface="Tahoma"/>
        <a:font script="Jpan" typeface="ＭＳ Ｐ明朝"/>
        <a:font script="Hang" typeface="굴림"/>
        <a:font script="Hans" typeface="黑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Cyrl" typeface="Arial"/>
        <a:font script="Grek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cky Tie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90000"/>
              </a:schemeClr>
            </a:gs>
            <a:gs pos="50000">
              <a:schemeClr val="phClr">
                <a:tint val="5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solidFill>
          <a:schemeClr val="phClr">
            <a:tint val="100000"/>
            <a:shade val="100000"/>
            <a:hueMod val="100000"/>
            <a:satMod val="100000"/>
          </a:schemeClr>
        </a:solidFill>
      </a:fillStyleLst>
      <a:lnStyleLst>
        <a:ln w="20000" cap="flat" cmpd="sng" algn="ctr">
          <a:solidFill>
            <a:schemeClr val="phClr"/>
          </a:solidFill>
          <a:prstDash val="solid"/>
        </a:ln>
        <a:ln w="30000" cap="flat" cmpd="sng" algn="ctr">
          <a:solidFill>
            <a:schemeClr val="phClr"/>
          </a:solidFill>
          <a:prstDash val="solid"/>
        </a:ln>
        <a:ln w="400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12700">
              <a:schemeClr val="phClr">
                <a:tint val="100000"/>
                <a:shade val="100000"/>
                <a:alpha val="50196"/>
                <a:hueMod val="100000"/>
                <a:satMod val="100000"/>
              </a:schemeClr>
            </a:glow>
          </a:effectLst>
        </a:effectStyle>
        <a:effectStyle>
          <a:effectLst>
            <a:innerShdw blurRad="25400" dist="38100" dir="2700000">
              <a:schemeClr val="phClr">
                <a:tint val="90000"/>
                <a:shade val="100000"/>
                <a:hueMod val="100000"/>
                <a:satMod val="100000"/>
              </a:schemeClr>
            </a:innerShdw>
          </a:effectLst>
        </a:effectStyle>
        <a:effectStyle>
          <a:effectLst>
            <a:innerShdw blurRad="25400" dist="38100" dir="2700000">
              <a:schemeClr val="phClr">
                <a:tint val="100000"/>
                <a:shade val="50000"/>
                <a:hueMod val="100000"/>
                <a:satMod val="100000"/>
              </a:schemeClr>
            </a:innerShdw>
          </a:effectLst>
          <a:scene3d>
            <a:camera prst="orthographicFront"/>
            <a:lightRig rig="soft" dir="t"/>
          </a:scene3d>
          <a:sp3d extrusionH="76200" prstMaterial="matte">
            <a:bevelT h="50800"/>
            <a:bevelB w="0" h="0"/>
            <a:extrusionClr>
              <a:schemeClr val="accent3">
                <a:tint val="40000"/>
              </a:schemeClr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50000"/>
                <a:hueMod val="100000"/>
                <a:satMod val="100000"/>
              </a:schemeClr>
            </a:gs>
            <a:gs pos="40000">
              <a:schemeClr val="phClr">
                <a:tint val="8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Lucky Tie</Template>
  <TotalTime>768</TotalTime>
  <Words>719</Words>
  <Application>Microsoft Office PowerPoint</Application>
  <PresentationFormat>On-screen Show (4:3)</PresentationFormat>
  <Paragraphs>115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Franklin Gothic Book</vt:lpstr>
      <vt:lpstr>Tahoma</vt:lpstr>
      <vt:lpstr>Wingdings</vt:lpstr>
      <vt:lpstr>Wingdings 2</vt:lpstr>
      <vt:lpstr>LuckyTie</vt:lpstr>
      <vt:lpstr>Cultural Adaptations</vt:lpstr>
      <vt:lpstr>Last Week(s) Wrap-Up</vt:lpstr>
      <vt:lpstr>Folkways, Mores, &amp; Laws</vt:lpstr>
      <vt:lpstr>Enforcing The Rules</vt:lpstr>
      <vt:lpstr>PowerPoint Presentation</vt:lpstr>
      <vt:lpstr> What are the differences between positive and negative sanctions and between formal and informal sanctions?</vt:lpstr>
      <vt:lpstr>PowerPoint Presentation</vt:lpstr>
      <vt:lpstr>PowerPoint Presentation</vt:lpstr>
      <vt:lpstr>Pair up!</vt:lpstr>
      <vt:lpstr>Values – Basis for Norms</vt:lpstr>
      <vt:lpstr>Robin Williams’ “American Values”</vt:lpstr>
      <vt:lpstr>PowerPoint Presentation</vt:lpstr>
      <vt:lpstr>So… Let’s talk culture change. Why are cultures dynamic?</vt:lpstr>
      <vt:lpstr>Discovery</vt:lpstr>
      <vt:lpstr>Invention</vt:lpstr>
      <vt:lpstr>Diffusion</vt:lpstr>
      <vt:lpstr>Other Reasons for Culture Change</vt:lpstr>
      <vt:lpstr>What happens to a society that is changing rapidly and finds that norms once agreed on are no longer in common?</vt:lpstr>
      <vt:lpstr>Cultural Diversity</vt:lpstr>
    </vt:vector>
  </TitlesOfParts>
  <Company>Peters Township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Continuing Cultural Adaptations</dc:title>
  <dc:creator>User</dc:creator>
  <cp:lastModifiedBy>Daloia, Courtney</cp:lastModifiedBy>
  <cp:revision>59</cp:revision>
  <dcterms:created xsi:type="dcterms:W3CDTF">2011-10-10T00:27:41Z</dcterms:created>
  <dcterms:modified xsi:type="dcterms:W3CDTF">2016-03-22T12:54:59Z</dcterms:modified>
</cp:coreProperties>
</file>