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76" r:id="rId3"/>
    <p:sldId id="277" r:id="rId4"/>
    <p:sldId id="278" r:id="rId5"/>
    <p:sldId id="279" r:id="rId6"/>
    <p:sldId id="280" r:id="rId7"/>
    <p:sldId id="258" r:id="rId8"/>
    <p:sldId id="260" r:id="rId9"/>
    <p:sldId id="261" r:id="rId10"/>
    <p:sldId id="265" r:id="rId11"/>
    <p:sldId id="266" r:id="rId12"/>
    <p:sldId id="267" r:id="rId13"/>
    <p:sldId id="268" r:id="rId14"/>
    <p:sldId id="269" r:id="rId15"/>
    <p:sldId id="259" r:id="rId16"/>
    <p:sldId id="262" r:id="rId17"/>
    <p:sldId id="270" r:id="rId18"/>
    <p:sldId id="271" r:id="rId19"/>
    <p:sldId id="257" r:id="rId20"/>
    <p:sldId id="263" r:id="rId21"/>
    <p:sldId id="264" r:id="rId22"/>
    <p:sldId id="272" r:id="rId23"/>
    <p:sldId id="273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44C6C-CCE3-4707-8362-3DB00A0FD89C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74E5C-260F-4207-83CD-045F774C5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85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society, things like CRIME are dysfunctional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74E5C-260F-4207-83CD-045F774C521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38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Studies in the late 1700s – what happened in Europe that Comte can use his new found advanced knowledge to begin to study the behaviors of people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F6EB51-0C8E-4882-BF4D-5FA38C5444F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248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“E-mill Durk-hem” – late 1800s, early 1900s.M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1ABEA9-9E1D-48DA-AEAE-C6DE7C865FD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610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Catholic suicide rate is lower because they have a stronger hold on their constituents -- 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7F34F7-1D20-407C-8560-8E9E5C423AC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109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Looks at decision</a:t>
            </a:r>
            <a:r>
              <a:rPr lang="en-US" baseline="0" dirty="0" smtClean="0"/>
              <a:t> making in a family setting, power between racial groups, workers and employees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74E5C-260F-4207-83CD-045F774C521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69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Hull House in Chicago – women went there, babies were delivered, taught them to work on their own for themselves, would take in children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444266-A80D-4091-95F5-5CE541D80E2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262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7DDCD568-7D89-4D18-B5D3-89C292795A5E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B4357DBE-CE50-46D3-B92D-7B83E06808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D568-7D89-4D18-B5D3-89C292795A5E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7DBE-CE50-46D3-B92D-7B83E0680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D568-7D89-4D18-B5D3-89C292795A5E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B4357DBE-CE50-46D3-B92D-7B83E0680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EBCCF-E22D-4150-A7CD-8DF077A6FB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986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0E9D2-3334-4433-90DB-CE62A133EA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24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D568-7D89-4D18-B5D3-89C292795A5E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7DBE-CE50-46D3-B92D-7B83E0680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fld id="{7DDCD568-7D89-4D18-B5D3-89C292795A5E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B4357DBE-CE50-46D3-B92D-7B83E0680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D568-7D89-4D18-B5D3-89C292795A5E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7DBE-CE50-46D3-B92D-7B83E0680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D568-7D89-4D18-B5D3-89C292795A5E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7DBE-CE50-46D3-B92D-7B83E0680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D568-7D89-4D18-B5D3-89C292795A5E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7DBE-CE50-46D3-B92D-7B83E0680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D568-7D89-4D18-B5D3-89C292795A5E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7DBE-CE50-46D3-B92D-7B83E0680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D568-7D89-4D18-B5D3-89C292795A5E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7DBE-CE50-46D3-B92D-7B83E0680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D568-7D89-4D18-B5D3-89C292795A5E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7DBE-CE50-46D3-B92D-7B83E0680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7DDCD568-7D89-4D18-B5D3-89C292795A5E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B4357DBE-CE50-46D3-B92D-7B83E0680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Sociology – Chapter 1</a:t>
            </a:r>
            <a:br>
              <a:rPr lang="en-US" dirty="0" smtClean="0"/>
            </a:br>
            <a:r>
              <a:rPr lang="en-US" dirty="0" smtClean="0"/>
              <a:t>Theories &amp; People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Auguste</a:t>
            </a:r>
            <a:r>
              <a:rPr lang="en-US" dirty="0" smtClean="0"/>
              <a:t> Comte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828800"/>
            <a:ext cx="4262438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Father of Sociology</a:t>
            </a:r>
            <a:br>
              <a:rPr lang="en-US" altLang="en-US" dirty="0" smtClean="0"/>
            </a:br>
            <a:endParaRPr lang="en-US" alt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Scientific Study of Society</a:t>
            </a:r>
            <a:br>
              <a:rPr lang="en-US" altLang="en-US" dirty="0" smtClean="0"/>
            </a:br>
            <a:endParaRPr lang="en-US" alt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b="1" u="sng" dirty="0" smtClean="0"/>
              <a:t>Positivism</a:t>
            </a:r>
            <a:r>
              <a:rPr lang="en-US" altLang="en-US" dirty="0" smtClean="0"/>
              <a:t> - knowledge should be derived from scientific observation</a:t>
            </a:r>
            <a:br>
              <a:rPr lang="en-US" altLang="en-US" dirty="0" smtClean="0"/>
            </a:br>
            <a:endParaRPr lang="en-US" alt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b="1" u="sng" dirty="0" smtClean="0"/>
              <a:t>Social Dynamics </a:t>
            </a:r>
            <a:r>
              <a:rPr lang="en-US" altLang="en-US" dirty="0" smtClean="0"/>
              <a:t>- the study of social change</a:t>
            </a:r>
          </a:p>
        </p:txBody>
      </p:sp>
      <p:pic>
        <p:nvPicPr>
          <p:cNvPr id="20484" name="Picture 4" descr="com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2743200"/>
            <a:ext cx="3586163" cy="3735387"/>
          </a:xfr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1978818"/>
            <a:ext cx="365125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96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2048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Harriet Martineau</a:t>
            </a:r>
          </a:p>
        </p:txBody>
      </p:sp>
      <p:pic>
        <p:nvPicPr>
          <p:cNvPr id="21507" name="Picture 4" descr="martineau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066800"/>
            <a:ext cx="4033838" cy="4483100"/>
          </a:xfrm>
          <a:noFill/>
        </p:spPr>
      </p:pic>
      <p:sp>
        <p:nvSpPr>
          <p:cNvPr id="2150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2057400"/>
            <a:ext cx="4033838" cy="4525963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Translated Comte’s work into English</a:t>
            </a:r>
          </a:p>
          <a:p>
            <a:pPr eaLnBrk="1" hangingPunct="1"/>
            <a:r>
              <a:rPr lang="en-US" altLang="en-US" sz="2800" dirty="0" smtClean="0"/>
              <a:t>Wrote about the inferior role of women in society</a:t>
            </a:r>
          </a:p>
          <a:p>
            <a:pPr eaLnBrk="1" hangingPunct="1"/>
            <a:r>
              <a:rPr lang="en-US" altLang="en-US" sz="2800" dirty="0" smtClean="0"/>
              <a:t>Supported the end of slavery &amp; rights for women</a:t>
            </a:r>
          </a:p>
        </p:txBody>
      </p:sp>
      <p:pic>
        <p:nvPicPr>
          <p:cNvPr id="21511" name="Picture 7" descr="http://cliparts.co/cliparts/zTX/eKo/zTXeKony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3190875"/>
            <a:ext cx="909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81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2150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Herbert Spencer</a:t>
            </a:r>
          </a:p>
        </p:txBody>
      </p:sp>
      <p:pic>
        <p:nvPicPr>
          <p:cNvPr id="25603" name="Picture 4" descr="spenc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5450" y="3051175"/>
            <a:ext cx="1557338" cy="1624013"/>
          </a:xfrm>
          <a:noFill/>
        </p:spPr>
      </p:pic>
      <p:sp>
        <p:nvSpPr>
          <p:cNvPr id="174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16475" y="1862931"/>
            <a:ext cx="4033838" cy="4525963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sz="2800" dirty="0" smtClean="0"/>
              <a:t>Compared society to the human body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sz="2800" dirty="0" smtClean="0"/>
              <a:t>Religious &amp; Educational Institutions crucial to society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sz="2800" b="1" u="sng" dirty="0" smtClean="0"/>
              <a:t>Social Darwinism</a:t>
            </a:r>
            <a:r>
              <a:rPr lang="en-US" sz="2800" dirty="0" smtClean="0"/>
              <a:t>—changes in society led to progress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sz="2800" dirty="0" smtClean="0"/>
              <a:t>We should not interfere; no social reform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sz="2800" dirty="0" smtClean="0"/>
              <a:t>Survival of the Fittest</a:t>
            </a:r>
          </a:p>
        </p:txBody>
      </p:sp>
      <p:pic>
        <p:nvPicPr>
          <p:cNvPr id="22533" name="Picture 5" descr="spen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" y="1219200"/>
            <a:ext cx="359092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http://www.clker.com/cliparts/Q/x/l/Y/3/S/bow-tie-blue-with-white-dots-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54513"/>
            <a:ext cx="2970212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16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25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Emile Durkheim</a:t>
            </a:r>
          </a:p>
        </p:txBody>
      </p:sp>
      <p:pic>
        <p:nvPicPr>
          <p:cNvPr id="28675" name="Picture 4" descr="durkheim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143000"/>
            <a:ext cx="3706813" cy="4525963"/>
          </a:xfrm>
          <a:noFill/>
        </p:spPr>
      </p:pic>
      <p:sp>
        <p:nvSpPr>
          <p:cNvPr id="2867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2209800"/>
            <a:ext cx="4033838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Society exists because of an agreement between its members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Use of statistics in research of society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Human behavior must be explained by social factors rather than psychological factors</a:t>
            </a:r>
          </a:p>
        </p:txBody>
      </p:sp>
    </p:spTree>
    <p:extLst>
      <p:ext uri="{BB962C8B-B14F-4D97-AF65-F5344CB8AC3E}">
        <p14:creationId xmlns:p14="http://schemas.microsoft.com/office/powerpoint/2010/main" val="132690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Focuses his studies a lot on religion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Studies suicide rates in Protestants and Catholics</a:t>
            </a:r>
          </a:p>
        </p:txBody>
      </p:sp>
      <p:sp>
        <p:nvSpPr>
          <p:cNvPr id="30723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0724" name="Picture 4" descr="durkheim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524000"/>
            <a:ext cx="3706813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296724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057400"/>
            <a:ext cx="6934200" cy="4800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Sees society as a collection of parts held together by social powers</a:t>
            </a:r>
          </a:p>
          <a:p>
            <a:r>
              <a:rPr lang="en-US" sz="3000" dirty="0" smtClean="0"/>
              <a:t>Focuses on how those who have power use it over those who don’t have power</a:t>
            </a:r>
          </a:p>
          <a:p>
            <a:r>
              <a:rPr lang="en-US" sz="3000" dirty="0" smtClean="0"/>
              <a:t>Don’t just focus on violence</a:t>
            </a:r>
          </a:p>
          <a:p>
            <a:pPr lvl="1"/>
            <a:r>
              <a:rPr lang="en-US" sz="2800" dirty="0" smtClean="0"/>
              <a:t>Men/Women, Age Groups, </a:t>
            </a:r>
            <a:br>
              <a:rPr lang="en-US" sz="2800" dirty="0" smtClean="0"/>
            </a:br>
            <a:r>
              <a:rPr lang="en-US" sz="2800" dirty="0" smtClean="0"/>
              <a:t>Racial/Ethnic Backgrounds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0"/>
            <a:ext cx="6934200" cy="4876800"/>
          </a:xfrm>
        </p:spPr>
        <p:txBody>
          <a:bodyPr/>
          <a:lstStyle/>
          <a:p>
            <a:r>
              <a:rPr lang="en-US" sz="3000" dirty="0" smtClean="0"/>
              <a:t>Competition of scarce resources is the basis of social conflict</a:t>
            </a:r>
          </a:p>
          <a:p>
            <a:r>
              <a:rPr lang="en-US" sz="3000" dirty="0" smtClean="0"/>
              <a:t>If one group gains control over the resources, how do they then make the rules</a:t>
            </a:r>
          </a:p>
          <a:p>
            <a:endParaRPr lang="en-US" sz="3000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973982"/>
            <a:ext cx="4343400" cy="288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Karl Marx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4876800" cy="48768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700" dirty="0" smtClean="0"/>
              <a:t>Change the world instead of just studying it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700" dirty="0" smtClean="0"/>
              <a:t>Class conflicts—richer take advantage of the poor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700" dirty="0" smtClean="0"/>
              <a:t>Believed the clash would lead to communism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700" dirty="0" smtClean="0"/>
              <a:t>Planned revolution would speed up the change to communism where all people would be equal</a:t>
            </a:r>
          </a:p>
        </p:txBody>
      </p:sp>
      <p:pic>
        <p:nvPicPr>
          <p:cNvPr id="23556" name="Picture 4" descr="mar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794" y="2870200"/>
            <a:ext cx="2505075" cy="3255963"/>
          </a:xfrm>
          <a:noFill/>
        </p:spPr>
      </p:pic>
      <p:pic>
        <p:nvPicPr>
          <p:cNvPr id="23563" name="Picture 11" descr="https://s3.amazonaws.com/fotor.onlineresource.w/7bd65f84f82a4b679e0b663b374e5fcc/7bd65f84f82a4b679e0b663b374e5fcc_p_4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66345"/>
            <a:ext cx="2439988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26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355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Karl Marx</a:t>
            </a:r>
          </a:p>
        </p:txBody>
      </p:sp>
      <p:sp>
        <p:nvSpPr>
          <p:cNvPr id="27652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1905000"/>
            <a:ext cx="6172200" cy="4648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Bourgeoisie</a:t>
            </a:r>
          </a:p>
          <a:p>
            <a:pPr lvl="1" eaLnBrk="1" hangingPunct="1"/>
            <a:r>
              <a:rPr lang="en-US" altLang="en-US" dirty="0" smtClean="0"/>
              <a:t>Upper class</a:t>
            </a:r>
          </a:p>
          <a:p>
            <a:pPr lvl="1" eaLnBrk="1" hangingPunct="1"/>
            <a:r>
              <a:rPr lang="en-US" altLang="en-US" dirty="0" smtClean="0"/>
              <a:t>Capitalists</a:t>
            </a:r>
          </a:p>
          <a:p>
            <a:pPr lvl="1" eaLnBrk="1" hangingPunct="1"/>
            <a:r>
              <a:rPr lang="en-US" altLang="en-US" dirty="0" smtClean="0"/>
              <a:t>Owned everything</a:t>
            </a:r>
          </a:p>
          <a:p>
            <a:pPr eaLnBrk="1" hangingPunct="1"/>
            <a:r>
              <a:rPr lang="en-US" altLang="en-US" dirty="0" smtClean="0"/>
              <a:t>Proletariat</a:t>
            </a:r>
          </a:p>
          <a:p>
            <a:pPr lvl="1" eaLnBrk="1" hangingPunct="1"/>
            <a:r>
              <a:rPr lang="en-US" altLang="en-US" dirty="0" smtClean="0"/>
              <a:t>Poor</a:t>
            </a:r>
          </a:p>
          <a:p>
            <a:pPr lvl="1" eaLnBrk="1" hangingPunct="1"/>
            <a:r>
              <a:rPr lang="en-US" altLang="en-US" dirty="0" smtClean="0"/>
              <a:t>Working </a:t>
            </a:r>
            <a:r>
              <a:rPr lang="en-US" altLang="en-US" dirty="0" smtClean="0"/>
              <a:t>class</a:t>
            </a:r>
            <a:endParaRPr lang="en-US" altLang="en-US" dirty="0" smtClean="0"/>
          </a:p>
          <a:p>
            <a:pPr marL="457200" lvl="1" indent="0" eaLnBrk="1" hangingPunct="1">
              <a:buNone/>
            </a:pPr>
            <a:endParaRPr lang="en-US" altLang="en-US" dirty="0"/>
          </a:p>
          <a:p>
            <a:pPr marL="457200" lvl="1" indent="0" eaLnBrk="1" hangingPunct="1">
              <a:buNone/>
            </a:pPr>
            <a:r>
              <a:rPr lang="en-US" altLang="en-US" dirty="0" smtClean="0"/>
              <a:t>Class conflict occurs between the two. </a:t>
            </a:r>
          </a:p>
        </p:txBody>
      </p:sp>
    </p:spTree>
    <p:extLst>
      <p:ext uri="{BB962C8B-B14F-4D97-AF65-F5344CB8AC3E}">
        <p14:creationId xmlns:p14="http://schemas.microsoft.com/office/powerpoint/2010/main" val="88156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752600"/>
            <a:ext cx="6781800" cy="43735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Sees society as socially constructed by everyday encounters by everyday people</a:t>
            </a:r>
          </a:p>
          <a:p>
            <a:r>
              <a:rPr lang="en-US" sz="3000" dirty="0" smtClean="0"/>
              <a:t>Focuses on </a:t>
            </a:r>
            <a:r>
              <a:rPr lang="en-US" sz="3000" b="1" u="sng" dirty="0" smtClean="0"/>
              <a:t>symbols</a:t>
            </a:r>
            <a:endParaRPr lang="en-US" sz="3000" dirty="0" smtClean="0"/>
          </a:p>
          <a:p>
            <a:pPr lvl="1"/>
            <a:r>
              <a:rPr lang="en-US" sz="2800" dirty="0" smtClean="0"/>
              <a:t>For something to be a symbol, people must agree on the meaning…</a:t>
            </a:r>
          </a:p>
          <a:p>
            <a:pPr lvl="1"/>
            <a:r>
              <a:rPr lang="en-US" sz="2800" dirty="0" smtClean="0"/>
              <a:t>Physical objects, gestures, words and events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What is Sociology?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81200" y="1828800"/>
            <a:ext cx="6629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 smtClean="0"/>
              <a:t>Sociology—the study of human behavior &amp; how humans interact in groups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6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6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dirty="0" smtClean="0"/>
              <a:t>How do people act in groups?</a:t>
            </a:r>
          </a:p>
        </p:txBody>
      </p:sp>
    </p:spTree>
    <p:extLst>
      <p:ext uri="{BB962C8B-B14F-4D97-AF65-F5344CB8AC3E}">
        <p14:creationId xmlns:p14="http://schemas.microsoft.com/office/powerpoint/2010/main" val="1623868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28600"/>
            <a:ext cx="3429000" cy="2743200"/>
          </a:xfrm>
        </p:spPr>
        <p:txBody>
          <a:bodyPr/>
          <a:lstStyle/>
          <a:p>
            <a:r>
              <a:rPr lang="en-US" dirty="0" smtClean="0"/>
              <a:t>What in the world </a:t>
            </a:r>
            <a:r>
              <a:rPr lang="en-US" smtClean="0"/>
              <a:t>Are these???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91200" y="2895600"/>
            <a:ext cx="2362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0" b="1" dirty="0" smtClean="0"/>
              <a:t>#</a:t>
            </a:r>
            <a:endParaRPr lang="en-US" sz="20000" b="1" dirty="0"/>
          </a:p>
        </p:txBody>
      </p:sp>
      <p:pic>
        <p:nvPicPr>
          <p:cNvPr id="1026" name="Picture 2" descr="Image result for ges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910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es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3886200" cy="256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Interaction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76400"/>
            <a:ext cx="7086600" cy="4876800"/>
          </a:xfrm>
        </p:spPr>
        <p:txBody>
          <a:bodyPr>
            <a:normAutofit/>
          </a:bodyPr>
          <a:lstStyle/>
          <a:p>
            <a:r>
              <a:rPr lang="en-US" sz="3000" b="1" u="sng" dirty="0" smtClean="0"/>
              <a:t>Symbolic Interaction</a:t>
            </a:r>
            <a:r>
              <a:rPr lang="en-US" sz="3000" dirty="0" smtClean="0"/>
              <a:t> – process of figuring out how people use symbols</a:t>
            </a:r>
          </a:p>
          <a:p>
            <a:endParaRPr lang="en-US" sz="3000" b="1" u="sng" dirty="0" smtClean="0"/>
          </a:p>
          <a:p>
            <a:r>
              <a:rPr lang="en-US" sz="3000" dirty="0" smtClean="0"/>
              <a:t>Work with the person next to you</a:t>
            </a:r>
          </a:p>
          <a:p>
            <a:pPr lvl="1"/>
            <a:r>
              <a:rPr lang="en-US" sz="2800" dirty="0" smtClean="0"/>
              <a:t>You have 2 minutes to come up with examples of </a:t>
            </a:r>
            <a:r>
              <a:rPr lang="en-US" sz="2800" b="1" dirty="0" smtClean="0"/>
              <a:t>symbolic interaction</a:t>
            </a:r>
            <a:r>
              <a:rPr lang="en-US" sz="2800" dirty="0" smtClean="0"/>
              <a:t>!</a:t>
            </a:r>
          </a:p>
          <a:p>
            <a:pPr lvl="1"/>
            <a:r>
              <a:rPr lang="en-US" sz="2800" dirty="0" smtClean="0"/>
              <a:t>When you finish, write a few </a:t>
            </a:r>
            <a:r>
              <a:rPr lang="en-US" sz="2800" smtClean="0"/>
              <a:t>on the board please!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Max Weber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55525" y="1905000"/>
            <a:ext cx="4033838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Believed sociologists must find the personal meanings, values, beliefs, &amp; attitudes underlying human social behavior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Understanding the social behavior of others by mentally putting yourself in their places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“Putting yourself in someone else’s shoes” – what term does this remind us of?</a:t>
            </a:r>
          </a:p>
        </p:txBody>
      </p:sp>
      <p:pic>
        <p:nvPicPr>
          <p:cNvPr id="32772" name="Picture 4" descr="max web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7566" y="1524000"/>
            <a:ext cx="3540125" cy="4525963"/>
          </a:xfrm>
          <a:noFill/>
        </p:spPr>
      </p:pic>
      <p:pic>
        <p:nvPicPr>
          <p:cNvPr id="32776" name="Picture 8" descr="http://previews.123rf.com/images/izakowski/izakowski1308/izakowski130800106/21435316-Cartoon-Illustration-of-Human-Ear-Clip-Art-Stock-Vec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10731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13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Jane Addams</a:t>
            </a:r>
          </a:p>
        </p:txBody>
      </p:sp>
      <p:pic>
        <p:nvPicPr>
          <p:cNvPr id="33795" name="Picture 4" descr="Addam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143000"/>
            <a:ext cx="3789363" cy="4525963"/>
          </a:xfrm>
          <a:noFill/>
        </p:spPr>
      </p:pic>
      <p:sp>
        <p:nvSpPr>
          <p:cNvPr id="3379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372" y="2237580"/>
            <a:ext cx="4033838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American social reformer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Co-founded the Hull House in city slum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Active in women’s rights &amp; the peace movement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Saw the effects of industrialization on the poor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Imbalance of power in the social classes</a:t>
            </a:r>
          </a:p>
        </p:txBody>
      </p:sp>
      <p:pic>
        <p:nvPicPr>
          <p:cNvPr id="33804" name="Picture 12" descr="http://pre09.deviantart.net/2b15/th/pre/i/2014/003/a/1/pearl_necklace_png_by_adagem-d70re7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3057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23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W.E.B. DuBois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African American Activist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Analyzed the social structure of the Black community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Worked for African American Rights</a:t>
            </a:r>
          </a:p>
        </p:txBody>
      </p:sp>
      <p:pic>
        <p:nvPicPr>
          <p:cNvPr id="35844" name="Picture 4" descr="180px-WEB_Du_Bo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057400"/>
            <a:ext cx="3162300" cy="4549775"/>
          </a:xfrm>
          <a:noFill/>
        </p:spPr>
      </p:pic>
    </p:spTree>
    <p:extLst>
      <p:ext uri="{BB962C8B-B14F-4D97-AF65-F5344CB8AC3E}">
        <p14:creationId xmlns:p14="http://schemas.microsoft.com/office/powerpoint/2010/main" val="359891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Conformity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057400" y="1905000"/>
            <a:ext cx="5867400" cy="45688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Conformity is how members of a group think, feel, and behave in a similar way</a:t>
            </a:r>
            <a:r>
              <a:rPr lang="en-US" altLang="en-US" dirty="0" smtClean="0"/>
              <a:t>.</a:t>
            </a:r>
            <a:br>
              <a:rPr lang="en-US" altLang="en-US" dirty="0" smtClean="0"/>
            </a:br>
            <a:endParaRPr lang="en-US" altLang="en-US" dirty="0" smtClean="0"/>
          </a:p>
          <a:p>
            <a:pPr eaLnBrk="1" hangingPunct="1">
              <a:buFontTx/>
              <a:buNone/>
            </a:pPr>
            <a:r>
              <a:rPr lang="en-US" altLang="en-US" dirty="0" smtClean="0"/>
              <a:t>Can you give some examples of groups and how people conform in them</a:t>
            </a:r>
            <a:r>
              <a:rPr lang="en-US" altLang="en-US" dirty="0" smtClean="0"/>
              <a:t>?</a:t>
            </a:r>
            <a:br>
              <a:rPr lang="en-US" altLang="en-US" dirty="0" smtClean="0"/>
            </a:br>
            <a:endParaRPr lang="en-US" altLang="en-US" dirty="0" smtClean="0"/>
          </a:p>
          <a:p>
            <a:pPr eaLnBrk="1" hangingPunct="1">
              <a:buFontTx/>
              <a:buNone/>
            </a:pPr>
            <a:r>
              <a:rPr lang="en-US" altLang="en-US" dirty="0" smtClean="0"/>
              <a:t>What groups do you conform to?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3059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Sociological Perspective</a:t>
            </a:r>
          </a:p>
        </p:txBody>
      </p:sp>
      <p:pic>
        <p:nvPicPr>
          <p:cNvPr id="13315" name="Picture 4" descr="gang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1738" y="2066925"/>
            <a:ext cx="2546350" cy="3592513"/>
          </a:xfrm>
          <a:noFill/>
        </p:spPr>
      </p:pic>
      <p:sp>
        <p:nvSpPr>
          <p:cNvPr id="1331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981200"/>
            <a:ext cx="42672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Young men join gangs because they been taught by society to be masculine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Teens commit suicide because of peer group expectations of looks, material things, and performance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Teen pregnancy pact in Massachusetts  </a:t>
            </a:r>
          </a:p>
        </p:txBody>
      </p:sp>
    </p:spTree>
    <p:extLst>
      <p:ext uri="{BB962C8B-B14F-4D97-AF65-F5344CB8AC3E}">
        <p14:creationId xmlns:p14="http://schemas.microsoft.com/office/powerpoint/2010/main" val="80003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>Do people act differently in groups?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057400" y="1905000"/>
            <a:ext cx="6858000" cy="47974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600" dirty="0" smtClean="0"/>
              <a:t>Yes, in some cases they do!</a:t>
            </a:r>
          </a:p>
          <a:p>
            <a:pPr eaLnBrk="1" hangingPunct="1"/>
            <a:endParaRPr lang="en-US" altLang="en-US" sz="3600" dirty="0" smtClean="0"/>
          </a:p>
          <a:p>
            <a:pPr eaLnBrk="1" hangingPunct="1"/>
            <a:r>
              <a:rPr lang="en-US" altLang="en-US" sz="3600" dirty="0" smtClean="0"/>
              <a:t>People’s behavior within a group setting </a:t>
            </a:r>
            <a:r>
              <a:rPr lang="en-US" altLang="en-US" sz="3600" b="1" dirty="0" smtClean="0"/>
              <a:t>cannot</a:t>
            </a:r>
            <a:r>
              <a:rPr lang="en-US" altLang="en-US" sz="3600" dirty="0" smtClean="0"/>
              <a:t> be predicted from their personal characteristics.</a:t>
            </a:r>
          </a:p>
          <a:p>
            <a:pPr eaLnBrk="1" hangingPunct="1"/>
            <a:endParaRPr lang="en-US" altLang="en-US" sz="3600" dirty="0" smtClean="0"/>
          </a:p>
          <a:p>
            <a:pPr eaLnBrk="1" hangingPunct="1"/>
            <a:r>
              <a:rPr lang="en-US" altLang="en-US" sz="3600" dirty="0" smtClean="0"/>
              <a:t>Can you think of any examples?</a:t>
            </a:r>
          </a:p>
          <a:p>
            <a:pPr eaLnBrk="1" hangingPunct="1">
              <a:buFontTx/>
              <a:buNone/>
            </a:pPr>
            <a:endParaRPr lang="en-US" altLang="en-US" sz="3600" dirty="0" smtClean="0"/>
          </a:p>
          <a:p>
            <a:pPr eaLnBrk="1" hangingPunct="1"/>
            <a:endParaRPr lang="en-US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95377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Theories and People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05000" y="1752600"/>
            <a:ext cx="7162800" cy="480059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/>
              <a:t>Sociology is a young science</a:t>
            </a:r>
          </a:p>
          <a:p>
            <a:pPr lvl="1" eaLnBrk="1" hangingPunct="1"/>
            <a:r>
              <a:rPr lang="en-US" altLang="en-US" sz="3600" dirty="0" smtClean="0"/>
              <a:t> it is one of the “social sciences”</a:t>
            </a:r>
            <a:br>
              <a:rPr lang="en-US" altLang="en-US" sz="3600" dirty="0" smtClean="0"/>
            </a:br>
            <a:endParaRPr lang="en-US" altLang="en-US" sz="3600" dirty="0" smtClean="0"/>
          </a:p>
          <a:p>
            <a:pPr eaLnBrk="1" hangingPunct="1"/>
            <a:r>
              <a:rPr lang="en-US" altLang="en-US" sz="4000" dirty="0" smtClean="0"/>
              <a:t>Started in Europe</a:t>
            </a:r>
            <a:br>
              <a:rPr lang="en-US" altLang="en-US" sz="4000" dirty="0" smtClean="0"/>
            </a:br>
            <a:endParaRPr lang="en-US" altLang="en-US" sz="4000" dirty="0" smtClean="0"/>
          </a:p>
          <a:p>
            <a:pPr eaLnBrk="1" hangingPunct="1"/>
            <a:r>
              <a:rPr lang="en-US" altLang="en-US" sz="4000" dirty="0" smtClean="0"/>
              <a:t>Spread to United States</a:t>
            </a:r>
          </a:p>
        </p:txBody>
      </p:sp>
    </p:spTree>
    <p:extLst>
      <p:ext uri="{BB962C8B-B14F-4D97-AF65-F5344CB8AC3E}">
        <p14:creationId xmlns:p14="http://schemas.microsoft.com/office/powerpoint/2010/main" val="375150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Functionalist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828800"/>
            <a:ext cx="6781800" cy="4297363"/>
          </a:xfrm>
        </p:spPr>
        <p:txBody>
          <a:bodyPr/>
          <a:lstStyle/>
          <a:p>
            <a:r>
              <a:rPr lang="en-US" sz="3000" dirty="0" smtClean="0"/>
              <a:t>Sees society as a system of parts that works together to maintain the cohesion of the whole system</a:t>
            </a:r>
          </a:p>
          <a:p>
            <a:r>
              <a:rPr lang="en-US" sz="3000" dirty="0" smtClean="0"/>
              <a:t>People agree on what is best for society – work to make that run smoothly</a:t>
            </a:r>
          </a:p>
          <a:p>
            <a:r>
              <a:rPr lang="en-US" sz="3000" dirty="0" smtClean="0"/>
              <a:t>Everyone has a function – it is possible to be </a:t>
            </a:r>
            <a:r>
              <a:rPr lang="en-US" sz="3000" b="1" u="sng" dirty="0" smtClean="0"/>
              <a:t>dysfunctional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Functionalist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057400"/>
            <a:ext cx="6629400" cy="4800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Think of it in terms of football…</a:t>
            </a:r>
          </a:p>
          <a:p>
            <a:pPr lvl="1"/>
            <a:r>
              <a:rPr lang="en-US" sz="2800" dirty="0" smtClean="0"/>
              <a:t>Each person has a roll on the team that, when they work together, make a smooth system</a:t>
            </a:r>
          </a:p>
          <a:p>
            <a:pPr lvl="1"/>
            <a:r>
              <a:rPr lang="en-US" sz="2800" dirty="0" smtClean="0"/>
              <a:t>If one person doesn’t do what they are suppose to do (think of penalties in the game!) it creates a </a:t>
            </a:r>
            <a:r>
              <a:rPr lang="en-US" sz="2800" b="1" u="sng" dirty="0" smtClean="0"/>
              <a:t>dysfunction</a:t>
            </a:r>
            <a:r>
              <a:rPr lang="en-US" sz="2800" dirty="0" smtClean="0"/>
              <a:t> in the system</a:t>
            </a:r>
          </a:p>
          <a:p>
            <a:pPr lvl="1"/>
            <a:r>
              <a:rPr lang="en-US" sz="2800" dirty="0" smtClean="0"/>
              <a:t>Make more sense?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67000" cy="23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438400"/>
            <a:ext cx="15716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91000"/>
            <a:ext cx="26574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228600"/>
            <a:ext cx="480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Functionalist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52600"/>
            <a:ext cx="7086600" cy="5105400"/>
          </a:xfrm>
        </p:spPr>
        <p:txBody>
          <a:bodyPr>
            <a:normAutofit fontScale="92500"/>
          </a:bodyPr>
          <a:lstStyle/>
          <a:p>
            <a:endParaRPr lang="en-US" sz="2800" b="1" u="sng" dirty="0" smtClean="0"/>
          </a:p>
          <a:p>
            <a:endParaRPr lang="en-US" sz="2800" b="1" u="sng" dirty="0" smtClean="0"/>
          </a:p>
          <a:p>
            <a:r>
              <a:rPr lang="en-US" sz="2800" b="1" u="sng" dirty="0" smtClean="0"/>
              <a:t>Manifest Function</a:t>
            </a:r>
            <a:r>
              <a:rPr lang="en-US" sz="2800" dirty="0" smtClean="0"/>
              <a:t> – intended and recognized consequence of some element of society</a:t>
            </a:r>
          </a:p>
          <a:p>
            <a:pPr lvl="1"/>
            <a:r>
              <a:rPr lang="en-US" sz="2600" dirty="0" smtClean="0"/>
              <a:t>Ex: Function of a car to get from one place to the next fairly quickly</a:t>
            </a:r>
            <a:endParaRPr lang="en-US" sz="2600" b="1" u="sng" dirty="0" smtClean="0"/>
          </a:p>
          <a:p>
            <a:r>
              <a:rPr lang="en-US" sz="2800" b="1" u="sng" dirty="0" smtClean="0"/>
              <a:t>Latent Function</a:t>
            </a:r>
            <a:r>
              <a:rPr lang="en-US" sz="2800" dirty="0" smtClean="0"/>
              <a:t> – unintended consequence of an element of society</a:t>
            </a:r>
          </a:p>
          <a:p>
            <a:pPr lvl="1"/>
            <a:r>
              <a:rPr lang="en-US" sz="2600" dirty="0" smtClean="0"/>
              <a:t>Ex: Car becomes a symbol of status and wealth</a:t>
            </a:r>
            <a:endParaRPr lang="en-US" sz="2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577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</Template>
  <TotalTime>729</TotalTime>
  <Words>828</Words>
  <Application>Microsoft Office PowerPoint</Application>
  <PresentationFormat>On-screen Show (4:3)</PresentationFormat>
  <Paragraphs>125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Courier New</vt:lpstr>
      <vt:lpstr>Trebuchet MS</vt:lpstr>
      <vt:lpstr>Wingdings</vt:lpstr>
      <vt:lpstr>Mod</vt:lpstr>
      <vt:lpstr>Sociology – Chapter 1 Theories &amp; People</vt:lpstr>
      <vt:lpstr>What is Sociology?</vt:lpstr>
      <vt:lpstr>Conformity</vt:lpstr>
      <vt:lpstr>Sociological Perspective</vt:lpstr>
      <vt:lpstr>Do people act differently in groups?</vt:lpstr>
      <vt:lpstr>Theories and People</vt:lpstr>
      <vt:lpstr>Functionalist Theory</vt:lpstr>
      <vt:lpstr>Functionalist Theory</vt:lpstr>
      <vt:lpstr>Functionalist Theory</vt:lpstr>
      <vt:lpstr>Auguste Comte</vt:lpstr>
      <vt:lpstr>Harriet Martineau</vt:lpstr>
      <vt:lpstr>Herbert Spencer</vt:lpstr>
      <vt:lpstr>Emile Durkheim</vt:lpstr>
      <vt:lpstr>PowerPoint Presentation</vt:lpstr>
      <vt:lpstr>Conflict Theory</vt:lpstr>
      <vt:lpstr>Conflict Theory</vt:lpstr>
      <vt:lpstr>Karl Marx</vt:lpstr>
      <vt:lpstr>Karl Marx</vt:lpstr>
      <vt:lpstr>Interaction Theory</vt:lpstr>
      <vt:lpstr>What in the world Are these???</vt:lpstr>
      <vt:lpstr>Interaction Theory</vt:lpstr>
      <vt:lpstr>Max Weber</vt:lpstr>
      <vt:lpstr>Jane Addams</vt:lpstr>
      <vt:lpstr>W.E.B. DuBois</vt:lpstr>
    </vt:vector>
  </TitlesOfParts>
  <Company>Peters Township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Sociology – Chapter 1 Theories</dc:title>
  <dc:creator>User</dc:creator>
  <cp:lastModifiedBy>Daloia, Courtney</cp:lastModifiedBy>
  <cp:revision>57</cp:revision>
  <dcterms:created xsi:type="dcterms:W3CDTF">2011-09-04T19:19:56Z</dcterms:created>
  <dcterms:modified xsi:type="dcterms:W3CDTF">2016-09-09T17:05:14Z</dcterms:modified>
</cp:coreProperties>
</file>